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 id="2147483676" r:id="rId6"/>
    <p:sldMasterId id="2147483685" r:id="rId7"/>
  </p:sldMasterIdLst>
  <p:notesMasterIdLst>
    <p:notesMasterId r:id="rId33"/>
  </p:notesMasterIdLst>
  <p:handoutMasterIdLst>
    <p:handoutMasterId r:id="rId34"/>
  </p:handoutMasterIdLst>
  <p:sldIdLst>
    <p:sldId id="2071" r:id="rId8"/>
    <p:sldId id="299" r:id="rId9"/>
    <p:sldId id="2070" r:id="rId10"/>
    <p:sldId id="2036" r:id="rId11"/>
    <p:sldId id="2034" r:id="rId12"/>
    <p:sldId id="2050" r:id="rId13"/>
    <p:sldId id="2065" r:id="rId14"/>
    <p:sldId id="2062" r:id="rId15"/>
    <p:sldId id="2063" r:id="rId16"/>
    <p:sldId id="2051" r:id="rId17"/>
    <p:sldId id="259" r:id="rId18"/>
    <p:sldId id="267" r:id="rId19"/>
    <p:sldId id="268" r:id="rId20"/>
    <p:sldId id="269" r:id="rId21"/>
    <p:sldId id="2052" r:id="rId22"/>
    <p:sldId id="2064" r:id="rId23"/>
    <p:sldId id="2066" r:id="rId24"/>
    <p:sldId id="309" r:id="rId25"/>
    <p:sldId id="2054" r:id="rId26"/>
    <p:sldId id="2008" r:id="rId27"/>
    <p:sldId id="2058" r:id="rId28"/>
    <p:sldId id="2059" r:id="rId29"/>
    <p:sldId id="2060" r:id="rId30"/>
    <p:sldId id="2056" r:id="rId31"/>
    <p:sldId id="206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Eleni" initials="VE" lastIdx="1" clrIdx="0">
    <p:extLst>
      <p:ext uri="{19B8F6BF-5375-455C-9EA6-DF929625EA0E}">
        <p15:presenceInfo xmlns:p15="http://schemas.microsoft.com/office/powerpoint/2012/main" userId="S::evictoria@aap.org::a82b83c4-eb14-4f75-9b5e-7017c84582f2" providerId="AD"/>
      </p:ext>
    </p:extLst>
  </p:cmAuthor>
  <p:cmAuthor id="2" name="Katzenbach, Alexis" initials="KA" lastIdx="2" clrIdx="1">
    <p:extLst>
      <p:ext uri="{19B8F6BF-5375-455C-9EA6-DF929625EA0E}">
        <p15:presenceInfo xmlns:p15="http://schemas.microsoft.com/office/powerpoint/2012/main" userId="S::akatzenbach@aap.org::e67e89e5-b76d-4c2d-8eb8-e078f3996a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E19"/>
    <a:srgbClr val="F5AA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6B992-D22E-4449-9568-8270AA6851A7}"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5AF72AED-F2F2-41C8-96C4-5FCE3896B34C}">
      <dgm:prSet custT="1"/>
      <dgm:spPr/>
      <dgm:t>
        <a:bodyPr/>
        <a:lstStyle/>
        <a:p>
          <a:r>
            <a:rPr lang="en-US" sz="1400" dirty="0">
              <a:latin typeface="+mn-lt"/>
            </a:rPr>
            <a:t>Measures taken to perform injections in a safe manner for patients and providers</a:t>
          </a:r>
        </a:p>
      </dgm:t>
    </dgm:pt>
    <dgm:pt modelId="{12C4DA63-4FDC-420F-80DB-60DF245D8577}" type="parTrans" cxnId="{DE8074DD-C41E-45CB-8D80-919964CFE0DB}">
      <dgm:prSet/>
      <dgm:spPr/>
      <dgm:t>
        <a:bodyPr/>
        <a:lstStyle/>
        <a:p>
          <a:endParaRPr lang="en-US"/>
        </a:p>
      </dgm:t>
    </dgm:pt>
    <dgm:pt modelId="{6AD56BF9-CAB9-4943-A36C-7E49ECF86F00}" type="sibTrans" cxnId="{DE8074DD-C41E-45CB-8D80-919964CFE0DB}">
      <dgm:prSet/>
      <dgm:spPr/>
      <dgm:t>
        <a:bodyPr/>
        <a:lstStyle/>
        <a:p>
          <a:endParaRPr lang="en-US"/>
        </a:p>
      </dgm:t>
    </dgm:pt>
    <dgm:pt modelId="{96F8A090-589E-4AA6-8397-DC53562E81C2}">
      <dgm:prSet custT="1"/>
      <dgm:spPr/>
      <dgm:t>
        <a:bodyPr/>
        <a:lstStyle/>
        <a:p>
          <a:pPr>
            <a:lnSpc>
              <a:spcPct val="100000"/>
            </a:lnSpc>
          </a:pPr>
          <a:r>
            <a:rPr lang="en-US" sz="1400" baseline="0" dirty="0">
              <a:latin typeface="+mn-lt"/>
            </a:rPr>
            <a:t>Prevent harms such as needlestick injuries</a:t>
          </a:r>
        </a:p>
        <a:p>
          <a:endParaRPr lang="en-US" sz="1100" dirty="0">
            <a:latin typeface="+mn-lt"/>
          </a:endParaRPr>
        </a:p>
      </dgm:t>
    </dgm:pt>
    <dgm:pt modelId="{6D51031A-B39B-473A-8672-7DA3CB28FB0B}" type="parTrans" cxnId="{03D68A55-727B-432A-B3DC-DB2AFD9BDBCC}">
      <dgm:prSet/>
      <dgm:spPr/>
      <dgm:t>
        <a:bodyPr/>
        <a:lstStyle/>
        <a:p>
          <a:endParaRPr lang="en-US"/>
        </a:p>
      </dgm:t>
    </dgm:pt>
    <dgm:pt modelId="{B4166E12-44ED-4A39-9152-8E2406532C2F}" type="sibTrans" cxnId="{03D68A55-727B-432A-B3DC-DB2AFD9BDBCC}">
      <dgm:prSet/>
      <dgm:spPr/>
      <dgm:t>
        <a:bodyPr/>
        <a:lstStyle/>
        <a:p>
          <a:endParaRPr lang="en-US"/>
        </a:p>
      </dgm:t>
    </dgm:pt>
    <dgm:pt modelId="{9F9D6278-45FE-4CF6-8B08-C2B7CAD2A109}">
      <dgm:prSet custT="1"/>
      <dgm:spPr/>
      <dgm:t>
        <a:bodyPr/>
        <a:lstStyle/>
        <a:p>
          <a:pPr rtl="0"/>
          <a:r>
            <a:rPr lang="en-US" sz="1400" dirty="0">
              <a:latin typeface="+mn-lt"/>
            </a:rPr>
            <a:t>Prevent transmission of infectious diseases from: </a:t>
          </a:r>
        </a:p>
        <a:p>
          <a:r>
            <a:rPr lang="en-US" sz="1400" dirty="0">
              <a:latin typeface="+mn-lt"/>
            </a:rPr>
            <a:t>- Patient to patient</a:t>
          </a:r>
        </a:p>
        <a:p>
          <a:r>
            <a:rPr lang="en-US" sz="1400" dirty="0">
              <a:latin typeface="+mn-lt"/>
            </a:rPr>
            <a:t>- Provider to patient</a:t>
          </a:r>
        </a:p>
        <a:p>
          <a:r>
            <a:rPr lang="en-US" sz="1400" dirty="0">
              <a:latin typeface="+mn-lt"/>
            </a:rPr>
            <a:t>- Patient to Provider</a:t>
          </a:r>
        </a:p>
      </dgm:t>
    </dgm:pt>
    <dgm:pt modelId="{76BDAE10-8494-40EE-8B4B-A064B1577905}" type="parTrans" cxnId="{4003A0AB-4796-41CF-BB02-C2C0FF13E75A}">
      <dgm:prSet/>
      <dgm:spPr/>
      <dgm:t>
        <a:bodyPr/>
        <a:lstStyle/>
        <a:p>
          <a:endParaRPr lang="en-US"/>
        </a:p>
      </dgm:t>
    </dgm:pt>
    <dgm:pt modelId="{585B5CDC-F687-41A7-851A-13258C0D2753}" type="sibTrans" cxnId="{4003A0AB-4796-41CF-BB02-C2C0FF13E75A}">
      <dgm:prSet/>
      <dgm:spPr/>
      <dgm:t>
        <a:bodyPr/>
        <a:lstStyle/>
        <a:p>
          <a:endParaRPr lang="en-US"/>
        </a:p>
      </dgm:t>
    </dgm:pt>
    <dgm:pt modelId="{2B091866-FA0B-4751-96D0-EB555BE2A58E}" type="pres">
      <dgm:prSet presAssocID="{5A56B992-D22E-4449-9568-8270AA6851A7}" presName="root" presStyleCnt="0">
        <dgm:presLayoutVars>
          <dgm:dir/>
          <dgm:resizeHandles val="exact"/>
        </dgm:presLayoutVars>
      </dgm:prSet>
      <dgm:spPr/>
    </dgm:pt>
    <dgm:pt modelId="{11D052B3-9987-4D6C-92E2-757ADABED879}" type="pres">
      <dgm:prSet presAssocID="{5AF72AED-F2F2-41C8-96C4-5FCE3896B34C}" presName="compNode" presStyleCnt="0"/>
      <dgm:spPr/>
    </dgm:pt>
    <dgm:pt modelId="{3451CE05-CE45-48C7-9DA5-F99DFC69255E}" type="pres">
      <dgm:prSet presAssocID="{5AF72AED-F2F2-41C8-96C4-5FCE3896B34C}" presName="iconRect" presStyleLbl="node1" presStyleIdx="0" presStyleCnt="3" custLinFactNeighborX="-51576" custLinFactNeighborY="12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CC408E41-E1B1-4A5E-97A1-71A7C3A6E43B}" type="pres">
      <dgm:prSet presAssocID="{5AF72AED-F2F2-41C8-96C4-5FCE3896B34C}" presName="spaceRect" presStyleCnt="0"/>
      <dgm:spPr/>
    </dgm:pt>
    <dgm:pt modelId="{B913C796-F0DA-45D0-84D4-28947A7A8D11}" type="pres">
      <dgm:prSet presAssocID="{5AF72AED-F2F2-41C8-96C4-5FCE3896B34C}" presName="textRect" presStyleLbl="revTx" presStyleIdx="0" presStyleCnt="3" custLinFactNeighborX="-30753" custLinFactNeighborY="-1534">
        <dgm:presLayoutVars>
          <dgm:chMax val="1"/>
          <dgm:chPref val="1"/>
        </dgm:presLayoutVars>
      </dgm:prSet>
      <dgm:spPr/>
    </dgm:pt>
    <dgm:pt modelId="{08C3F85F-48F0-4EE7-BD3A-41E690000701}" type="pres">
      <dgm:prSet presAssocID="{6AD56BF9-CAB9-4943-A36C-7E49ECF86F00}" presName="sibTrans" presStyleCnt="0"/>
      <dgm:spPr/>
    </dgm:pt>
    <dgm:pt modelId="{DA562E2D-9598-4522-92FD-AF0D71483B5A}" type="pres">
      <dgm:prSet presAssocID="{96F8A090-589E-4AA6-8397-DC53562E81C2}" presName="compNode" presStyleCnt="0"/>
      <dgm:spPr/>
    </dgm:pt>
    <dgm:pt modelId="{90B2650F-89C9-4835-B2F4-F1285FD3BBE9}" type="pres">
      <dgm:prSet presAssocID="{96F8A090-589E-4AA6-8397-DC53562E81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B4063BE1-2B3A-433A-9359-AC82384315D4}" type="pres">
      <dgm:prSet presAssocID="{96F8A090-589E-4AA6-8397-DC53562E81C2}" presName="spaceRect" presStyleCnt="0"/>
      <dgm:spPr/>
    </dgm:pt>
    <dgm:pt modelId="{A2486693-EB5A-48D2-81B7-40E7C8B04B69}" type="pres">
      <dgm:prSet presAssocID="{96F8A090-589E-4AA6-8397-DC53562E81C2}" presName="textRect" presStyleLbl="revTx" presStyleIdx="1" presStyleCnt="3">
        <dgm:presLayoutVars>
          <dgm:chMax val="1"/>
          <dgm:chPref val="1"/>
        </dgm:presLayoutVars>
      </dgm:prSet>
      <dgm:spPr/>
    </dgm:pt>
    <dgm:pt modelId="{4E384436-C6D8-4743-84FD-07EFD374119A}" type="pres">
      <dgm:prSet presAssocID="{B4166E12-44ED-4A39-9152-8E2406532C2F}" presName="sibTrans" presStyleCnt="0"/>
      <dgm:spPr/>
    </dgm:pt>
    <dgm:pt modelId="{D6B9F175-B2F1-45F7-B2DA-5DC49AAC4091}" type="pres">
      <dgm:prSet presAssocID="{9F9D6278-45FE-4CF6-8B08-C2B7CAD2A109}" presName="compNode" presStyleCnt="0"/>
      <dgm:spPr/>
    </dgm:pt>
    <dgm:pt modelId="{F2E0280F-1690-429D-BE9D-50424B9E2062}" type="pres">
      <dgm:prSet presAssocID="{9F9D6278-45FE-4CF6-8B08-C2B7CAD2A109}" presName="iconRect" presStyleLbl="node1" presStyleIdx="2" presStyleCnt="3" custLinFactNeighborX="55445" custLinFactNeighborY="-878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E7D8FC45-1676-42B9-9A08-23913D2C8039}" type="pres">
      <dgm:prSet presAssocID="{9F9D6278-45FE-4CF6-8B08-C2B7CAD2A109}" presName="spaceRect" presStyleCnt="0"/>
      <dgm:spPr/>
    </dgm:pt>
    <dgm:pt modelId="{28749DCB-88DF-4A30-9572-29A8A2CB61C2}" type="pres">
      <dgm:prSet presAssocID="{9F9D6278-45FE-4CF6-8B08-C2B7CAD2A109}" presName="textRect" presStyleLbl="revTx" presStyleIdx="2" presStyleCnt="3" custLinFactNeighborX="30172" custLinFactNeighborY="-2302">
        <dgm:presLayoutVars>
          <dgm:chMax val="1"/>
          <dgm:chPref val="1"/>
        </dgm:presLayoutVars>
      </dgm:prSet>
      <dgm:spPr/>
    </dgm:pt>
  </dgm:ptLst>
  <dgm:cxnLst>
    <dgm:cxn modelId="{8F618403-3086-9644-8194-D4159FDD0E55}" type="presOf" srcId="{5A56B992-D22E-4449-9568-8270AA6851A7}" destId="{2B091866-FA0B-4751-96D0-EB555BE2A58E}" srcOrd="0" destOrd="0" presId="urn:microsoft.com/office/officeart/2018/2/layout/IconLabelList"/>
    <dgm:cxn modelId="{7628CC69-0311-9C43-B4D0-6041A5291C13}" type="presOf" srcId="{9F9D6278-45FE-4CF6-8B08-C2B7CAD2A109}" destId="{28749DCB-88DF-4A30-9572-29A8A2CB61C2}" srcOrd="0" destOrd="0" presId="urn:microsoft.com/office/officeart/2018/2/layout/IconLabelList"/>
    <dgm:cxn modelId="{03D68A55-727B-432A-B3DC-DB2AFD9BDBCC}" srcId="{5A56B992-D22E-4449-9568-8270AA6851A7}" destId="{96F8A090-589E-4AA6-8397-DC53562E81C2}" srcOrd="1" destOrd="0" parTransId="{6D51031A-B39B-473A-8672-7DA3CB28FB0B}" sibTransId="{B4166E12-44ED-4A39-9152-8E2406532C2F}"/>
    <dgm:cxn modelId="{4003A0AB-4796-41CF-BB02-C2C0FF13E75A}" srcId="{5A56B992-D22E-4449-9568-8270AA6851A7}" destId="{9F9D6278-45FE-4CF6-8B08-C2B7CAD2A109}" srcOrd="2" destOrd="0" parTransId="{76BDAE10-8494-40EE-8B4B-A064B1577905}" sibTransId="{585B5CDC-F687-41A7-851A-13258C0D2753}"/>
    <dgm:cxn modelId="{DE8074DD-C41E-45CB-8D80-919964CFE0DB}" srcId="{5A56B992-D22E-4449-9568-8270AA6851A7}" destId="{5AF72AED-F2F2-41C8-96C4-5FCE3896B34C}" srcOrd="0" destOrd="0" parTransId="{12C4DA63-4FDC-420F-80DB-60DF245D8577}" sibTransId="{6AD56BF9-CAB9-4943-A36C-7E49ECF86F00}"/>
    <dgm:cxn modelId="{019422EE-4D87-1442-9CF6-8D54CAB9609E}" type="presOf" srcId="{96F8A090-589E-4AA6-8397-DC53562E81C2}" destId="{A2486693-EB5A-48D2-81B7-40E7C8B04B69}" srcOrd="0" destOrd="0" presId="urn:microsoft.com/office/officeart/2018/2/layout/IconLabelList"/>
    <dgm:cxn modelId="{A3FB4BF4-52C7-4F49-8367-2B05C3EA6DB9}" type="presOf" srcId="{5AF72AED-F2F2-41C8-96C4-5FCE3896B34C}" destId="{B913C796-F0DA-45D0-84D4-28947A7A8D11}" srcOrd="0" destOrd="0" presId="urn:microsoft.com/office/officeart/2018/2/layout/IconLabelList"/>
    <dgm:cxn modelId="{0286BA93-397E-5D4C-96CE-D10C1438E529}" type="presParOf" srcId="{2B091866-FA0B-4751-96D0-EB555BE2A58E}" destId="{11D052B3-9987-4D6C-92E2-757ADABED879}" srcOrd="0" destOrd="0" presId="urn:microsoft.com/office/officeart/2018/2/layout/IconLabelList"/>
    <dgm:cxn modelId="{1E77E734-4476-2F43-88D2-47FB7F8AC353}" type="presParOf" srcId="{11D052B3-9987-4D6C-92E2-757ADABED879}" destId="{3451CE05-CE45-48C7-9DA5-F99DFC69255E}" srcOrd="0" destOrd="0" presId="urn:microsoft.com/office/officeart/2018/2/layout/IconLabelList"/>
    <dgm:cxn modelId="{158E43F7-C077-8F4F-BC82-D1A2342D06FA}" type="presParOf" srcId="{11D052B3-9987-4D6C-92E2-757ADABED879}" destId="{CC408E41-E1B1-4A5E-97A1-71A7C3A6E43B}" srcOrd="1" destOrd="0" presId="urn:microsoft.com/office/officeart/2018/2/layout/IconLabelList"/>
    <dgm:cxn modelId="{C98C0333-71B1-2649-AD8B-DA50B5958EBA}" type="presParOf" srcId="{11D052B3-9987-4D6C-92E2-757ADABED879}" destId="{B913C796-F0DA-45D0-84D4-28947A7A8D11}" srcOrd="2" destOrd="0" presId="urn:microsoft.com/office/officeart/2018/2/layout/IconLabelList"/>
    <dgm:cxn modelId="{08CB78AC-B835-FC48-A77B-67F1B39D9ABE}" type="presParOf" srcId="{2B091866-FA0B-4751-96D0-EB555BE2A58E}" destId="{08C3F85F-48F0-4EE7-BD3A-41E690000701}" srcOrd="1" destOrd="0" presId="urn:microsoft.com/office/officeart/2018/2/layout/IconLabelList"/>
    <dgm:cxn modelId="{75867627-10A2-C740-855A-FEFBCD7BFAA6}" type="presParOf" srcId="{2B091866-FA0B-4751-96D0-EB555BE2A58E}" destId="{DA562E2D-9598-4522-92FD-AF0D71483B5A}" srcOrd="2" destOrd="0" presId="urn:microsoft.com/office/officeart/2018/2/layout/IconLabelList"/>
    <dgm:cxn modelId="{B0DA8DD4-7634-924D-873D-EF87E58AA9B8}" type="presParOf" srcId="{DA562E2D-9598-4522-92FD-AF0D71483B5A}" destId="{90B2650F-89C9-4835-B2F4-F1285FD3BBE9}" srcOrd="0" destOrd="0" presId="urn:microsoft.com/office/officeart/2018/2/layout/IconLabelList"/>
    <dgm:cxn modelId="{E998BE9C-0F38-004E-B95F-3B46D28FB9E2}" type="presParOf" srcId="{DA562E2D-9598-4522-92FD-AF0D71483B5A}" destId="{B4063BE1-2B3A-433A-9359-AC82384315D4}" srcOrd="1" destOrd="0" presId="urn:microsoft.com/office/officeart/2018/2/layout/IconLabelList"/>
    <dgm:cxn modelId="{C85AF579-21D7-2E40-97AA-1D649170FB92}" type="presParOf" srcId="{DA562E2D-9598-4522-92FD-AF0D71483B5A}" destId="{A2486693-EB5A-48D2-81B7-40E7C8B04B69}" srcOrd="2" destOrd="0" presId="urn:microsoft.com/office/officeart/2018/2/layout/IconLabelList"/>
    <dgm:cxn modelId="{1D398E8F-9557-FA40-BAF4-58A014A1E2DE}" type="presParOf" srcId="{2B091866-FA0B-4751-96D0-EB555BE2A58E}" destId="{4E384436-C6D8-4743-84FD-07EFD374119A}" srcOrd="3" destOrd="0" presId="urn:microsoft.com/office/officeart/2018/2/layout/IconLabelList"/>
    <dgm:cxn modelId="{17215030-CF5E-A649-8B9B-289579E33584}" type="presParOf" srcId="{2B091866-FA0B-4751-96D0-EB555BE2A58E}" destId="{D6B9F175-B2F1-45F7-B2DA-5DC49AAC4091}" srcOrd="4" destOrd="0" presId="urn:microsoft.com/office/officeart/2018/2/layout/IconLabelList"/>
    <dgm:cxn modelId="{CB5B4CCC-C251-3B4C-A8D2-D5FC50EF704C}" type="presParOf" srcId="{D6B9F175-B2F1-45F7-B2DA-5DC49AAC4091}" destId="{F2E0280F-1690-429D-BE9D-50424B9E2062}" srcOrd="0" destOrd="0" presId="urn:microsoft.com/office/officeart/2018/2/layout/IconLabelList"/>
    <dgm:cxn modelId="{43974C0D-1217-7D43-ACFB-7F7A4786367F}" type="presParOf" srcId="{D6B9F175-B2F1-45F7-B2DA-5DC49AAC4091}" destId="{E7D8FC45-1676-42B9-9A08-23913D2C8039}" srcOrd="1" destOrd="0" presId="urn:microsoft.com/office/officeart/2018/2/layout/IconLabelList"/>
    <dgm:cxn modelId="{198A64AB-8211-FF43-8E2F-F25F88CE4564}" type="presParOf" srcId="{D6B9F175-B2F1-45F7-B2DA-5DC49AAC4091}" destId="{28749DCB-88DF-4A30-9572-29A8A2CB61C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034C9-8CEA-4590-84D4-5D51F0A8DCA6}"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US"/>
        </a:p>
      </dgm:t>
    </dgm:pt>
    <dgm:pt modelId="{F63919F9-D247-482B-8A6B-F3859F124E35}">
      <dgm:prSet phldrT="[Text]"/>
      <dgm:spPr/>
      <dgm:t>
        <a:bodyPr/>
        <a:lstStyle/>
        <a:p>
          <a:r>
            <a:rPr lang="en-US" dirty="0">
              <a:latin typeface="+mn-lt"/>
            </a:rPr>
            <a:t>1</a:t>
          </a:r>
        </a:p>
      </dgm:t>
    </dgm:pt>
    <dgm:pt modelId="{7B8F8A3A-9FFB-4320-8CB0-3542465D5848}" type="parTrans" cxnId="{AE2FD92A-550A-45F5-8910-E1C56BE149A4}">
      <dgm:prSet/>
      <dgm:spPr/>
      <dgm:t>
        <a:bodyPr/>
        <a:lstStyle/>
        <a:p>
          <a:endParaRPr lang="en-US"/>
        </a:p>
      </dgm:t>
    </dgm:pt>
    <dgm:pt modelId="{68037DCF-CBFC-4F9A-A404-374F1C55501C}" type="sibTrans" cxnId="{AE2FD92A-550A-45F5-8910-E1C56BE149A4}">
      <dgm:prSet/>
      <dgm:spPr/>
      <dgm:t>
        <a:bodyPr/>
        <a:lstStyle/>
        <a:p>
          <a:endParaRPr lang="en-US"/>
        </a:p>
      </dgm:t>
    </dgm:pt>
    <dgm:pt modelId="{5B949E6A-7697-4F9F-85C7-CA5DAA3269B0}">
      <dgm:prSet phldrT="[Text]"/>
      <dgm:spPr/>
      <dgm:t>
        <a:bodyPr/>
        <a:lstStyle/>
        <a:p>
          <a:pPr>
            <a:buFontTx/>
            <a:buNone/>
          </a:pPr>
          <a:r>
            <a:rPr lang="en-US" dirty="0">
              <a:latin typeface="+mn-lt"/>
            </a:rPr>
            <a:t>	Always prepare multi-dose vial injections in a clean, designated area away from patient care spaces</a:t>
          </a:r>
        </a:p>
      </dgm:t>
    </dgm:pt>
    <dgm:pt modelId="{C70F8BC5-B845-4FD0-957A-28F3BB555EE8}" type="parTrans" cxnId="{9C1F468C-461B-45D1-89C1-DCC6FF5D3CFB}">
      <dgm:prSet/>
      <dgm:spPr/>
      <dgm:t>
        <a:bodyPr/>
        <a:lstStyle/>
        <a:p>
          <a:endParaRPr lang="en-US"/>
        </a:p>
      </dgm:t>
    </dgm:pt>
    <dgm:pt modelId="{1000AEF5-9807-48AB-A3D8-5C167BC21127}" type="sibTrans" cxnId="{9C1F468C-461B-45D1-89C1-DCC6FF5D3CFB}">
      <dgm:prSet/>
      <dgm:spPr/>
      <dgm:t>
        <a:bodyPr/>
        <a:lstStyle/>
        <a:p>
          <a:endParaRPr lang="en-US"/>
        </a:p>
      </dgm:t>
    </dgm:pt>
    <dgm:pt modelId="{45933598-E8BB-4462-A040-0E7E6AD04ABA}">
      <dgm:prSet phldrT="[Text]"/>
      <dgm:spPr/>
      <dgm:t>
        <a:bodyPr/>
        <a:lstStyle/>
        <a:p>
          <a:r>
            <a:rPr lang="en-US" dirty="0">
              <a:latin typeface="+mn-lt"/>
            </a:rPr>
            <a:t>2</a:t>
          </a:r>
        </a:p>
      </dgm:t>
    </dgm:pt>
    <dgm:pt modelId="{FB5723F1-982F-4BA1-8991-C3EFE68535D7}" type="parTrans" cxnId="{A5988DE4-BB0D-41DD-AAFD-2BF9788C2F6A}">
      <dgm:prSet/>
      <dgm:spPr/>
      <dgm:t>
        <a:bodyPr/>
        <a:lstStyle/>
        <a:p>
          <a:endParaRPr lang="en-US"/>
        </a:p>
      </dgm:t>
    </dgm:pt>
    <dgm:pt modelId="{C36C7764-86D7-4F50-8ED0-F36D56637838}" type="sibTrans" cxnId="{A5988DE4-BB0D-41DD-AAFD-2BF9788C2F6A}">
      <dgm:prSet/>
      <dgm:spPr/>
      <dgm:t>
        <a:bodyPr/>
        <a:lstStyle/>
        <a:p>
          <a:endParaRPr lang="en-US"/>
        </a:p>
      </dgm:t>
    </dgm:pt>
    <dgm:pt modelId="{945EA708-5CC4-44B8-A22F-5EFD7B3CF1D3}">
      <dgm:prSet phldrT="[Text]"/>
      <dgm:spPr/>
      <dgm:t>
        <a:bodyPr/>
        <a:lstStyle/>
        <a:p>
          <a:pPr>
            <a:buFontTx/>
            <a:buNone/>
          </a:pPr>
          <a:r>
            <a:rPr lang="en-US" dirty="0">
              <a:latin typeface="+mn-lt"/>
            </a:rPr>
            <a:t>	Clean your hands before touching the vial</a:t>
          </a:r>
        </a:p>
      </dgm:t>
    </dgm:pt>
    <dgm:pt modelId="{E2E32E6F-4D5A-4BCA-B95B-DE532DD0A603}" type="parTrans" cxnId="{17DD0481-A81E-446D-82E4-E669C213F40B}">
      <dgm:prSet/>
      <dgm:spPr/>
      <dgm:t>
        <a:bodyPr/>
        <a:lstStyle/>
        <a:p>
          <a:endParaRPr lang="en-US"/>
        </a:p>
      </dgm:t>
    </dgm:pt>
    <dgm:pt modelId="{030BD17E-EB5B-4F27-AB75-8BE8FFF0DEB4}" type="sibTrans" cxnId="{17DD0481-A81E-446D-82E4-E669C213F40B}">
      <dgm:prSet/>
      <dgm:spPr/>
      <dgm:t>
        <a:bodyPr/>
        <a:lstStyle/>
        <a:p>
          <a:endParaRPr lang="en-US"/>
        </a:p>
      </dgm:t>
    </dgm:pt>
    <dgm:pt modelId="{EEE336E1-B9D1-496C-8C7E-DBE512565553}">
      <dgm:prSet phldrT="[Text]"/>
      <dgm:spPr/>
      <dgm:t>
        <a:bodyPr/>
        <a:lstStyle/>
        <a:p>
          <a:r>
            <a:rPr lang="en-US" dirty="0">
              <a:latin typeface="+mn-lt"/>
            </a:rPr>
            <a:t>3</a:t>
          </a:r>
        </a:p>
      </dgm:t>
    </dgm:pt>
    <dgm:pt modelId="{B87DEBDD-6106-40D0-9792-93E14C9134DE}" type="parTrans" cxnId="{C8B82313-CD8B-44B9-9EDD-772D0EA66725}">
      <dgm:prSet/>
      <dgm:spPr/>
      <dgm:t>
        <a:bodyPr/>
        <a:lstStyle/>
        <a:p>
          <a:endParaRPr lang="en-US"/>
        </a:p>
      </dgm:t>
    </dgm:pt>
    <dgm:pt modelId="{4995CBC9-3DEF-4685-B2A9-2BB5C653B10E}" type="sibTrans" cxnId="{C8B82313-CD8B-44B9-9EDD-772D0EA66725}">
      <dgm:prSet/>
      <dgm:spPr/>
      <dgm:t>
        <a:bodyPr/>
        <a:lstStyle/>
        <a:p>
          <a:endParaRPr lang="en-US"/>
        </a:p>
      </dgm:t>
    </dgm:pt>
    <dgm:pt modelId="{2B5E3AF1-E013-44E8-9E7B-85AA786B93E3}">
      <dgm:prSet phldrT="[Text]"/>
      <dgm:spPr/>
      <dgm:t>
        <a:bodyPr/>
        <a:lstStyle/>
        <a:p>
          <a:pPr>
            <a:buFontTx/>
            <a:buNone/>
          </a:pPr>
          <a:r>
            <a:rPr lang="en-US" dirty="0">
              <a:latin typeface="+mn-lt"/>
            </a:rPr>
            <a:t>	Check the label to make sure it is a multi-dose vial</a:t>
          </a:r>
        </a:p>
      </dgm:t>
    </dgm:pt>
    <dgm:pt modelId="{C1E0C62B-7F5D-4A97-93B1-C74079ECD0F2}" type="parTrans" cxnId="{86E00AFA-7E7E-44D2-9032-0C3335D089B1}">
      <dgm:prSet/>
      <dgm:spPr/>
      <dgm:t>
        <a:bodyPr/>
        <a:lstStyle/>
        <a:p>
          <a:endParaRPr lang="en-US"/>
        </a:p>
      </dgm:t>
    </dgm:pt>
    <dgm:pt modelId="{E7D15A4D-B535-434B-8368-24B93EE2B47A}" type="sibTrans" cxnId="{86E00AFA-7E7E-44D2-9032-0C3335D089B1}">
      <dgm:prSet/>
      <dgm:spPr/>
      <dgm:t>
        <a:bodyPr/>
        <a:lstStyle/>
        <a:p>
          <a:endParaRPr lang="en-US"/>
        </a:p>
      </dgm:t>
    </dgm:pt>
    <dgm:pt modelId="{58748084-84AF-AE4D-B9E2-7557BB32440A}" type="pres">
      <dgm:prSet presAssocID="{6D0034C9-8CEA-4590-84D4-5D51F0A8DCA6}" presName="linearFlow" presStyleCnt="0">
        <dgm:presLayoutVars>
          <dgm:dir/>
          <dgm:animLvl val="lvl"/>
          <dgm:resizeHandles val="exact"/>
        </dgm:presLayoutVars>
      </dgm:prSet>
      <dgm:spPr/>
    </dgm:pt>
    <dgm:pt modelId="{7AD9A934-A596-C84E-8ACD-7627C6C1B881}" type="pres">
      <dgm:prSet presAssocID="{F63919F9-D247-482B-8A6B-F3859F124E35}" presName="composite" presStyleCnt="0"/>
      <dgm:spPr/>
    </dgm:pt>
    <dgm:pt modelId="{AD68E045-990E-BD40-945A-0AFD991578E1}" type="pres">
      <dgm:prSet presAssocID="{F63919F9-D247-482B-8A6B-F3859F124E35}" presName="parentText" presStyleLbl="alignNode1" presStyleIdx="0" presStyleCnt="3">
        <dgm:presLayoutVars>
          <dgm:chMax val="1"/>
          <dgm:bulletEnabled val="1"/>
        </dgm:presLayoutVars>
      </dgm:prSet>
      <dgm:spPr/>
    </dgm:pt>
    <dgm:pt modelId="{95D4BF56-DE26-B44C-952B-55DEDB488085}" type="pres">
      <dgm:prSet presAssocID="{F63919F9-D247-482B-8A6B-F3859F124E35}" presName="descendantText" presStyleLbl="alignAcc1" presStyleIdx="0" presStyleCnt="3">
        <dgm:presLayoutVars>
          <dgm:bulletEnabled val="1"/>
        </dgm:presLayoutVars>
      </dgm:prSet>
      <dgm:spPr/>
    </dgm:pt>
    <dgm:pt modelId="{37047201-D1ED-7948-BEE9-ED1BF3B385EC}" type="pres">
      <dgm:prSet presAssocID="{68037DCF-CBFC-4F9A-A404-374F1C55501C}" presName="sp" presStyleCnt="0"/>
      <dgm:spPr/>
    </dgm:pt>
    <dgm:pt modelId="{8D2C6833-8E6C-DE49-8209-67AB1ACE1D96}" type="pres">
      <dgm:prSet presAssocID="{45933598-E8BB-4462-A040-0E7E6AD04ABA}" presName="composite" presStyleCnt="0"/>
      <dgm:spPr/>
    </dgm:pt>
    <dgm:pt modelId="{5E2E18D2-222C-3547-9CE7-1FCBB5A8D669}" type="pres">
      <dgm:prSet presAssocID="{45933598-E8BB-4462-A040-0E7E6AD04ABA}" presName="parentText" presStyleLbl="alignNode1" presStyleIdx="1" presStyleCnt="3">
        <dgm:presLayoutVars>
          <dgm:chMax val="1"/>
          <dgm:bulletEnabled val="1"/>
        </dgm:presLayoutVars>
      </dgm:prSet>
      <dgm:spPr/>
    </dgm:pt>
    <dgm:pt modelId="{C8094EAA-9E17-6741-A9BD-06BC65952793}" type="pres">
      <dgm:prSet presAssocID="{45933598-E8BB-4462-A040-0E7E6AD04ABA}" presName="descendantText" presStyleLbl="alignAcc1" presStyleIdx="1" presStyleCnt="3">
        <dgm:presLayoutVars>
          <dgm:bulletEnabled val="1"/>
        </dgm:presLayoutVars>
      </dgm:prSet>
      <dgm:spPr/>
    </dgm:pt>
    <dgm:pt modelId="{6B627EE5-5DCC-644D-86AE-9D83ECF2E756}" type="pres">
      <dgm:prSet presAssocID="{C36C7764-86D7-4F50-8ED0-F36D56637838}" presName="sp" presStyleCnt="0"/>
      <dgm:spPr/>
    </dgm:pt>
    <dgm:pt modelId="{3FC0719E-B591-1C4C-BFB9-00E08FC15D11}" type="pres">
      <dgm:prSet presAssocID="{EEE336E1-B9D1-496C-8C7E-DBE512565553}" presName="composite" presStyleCnt="0"/>
      <dgm:spPr/>
    </dgm:pt>
    <dgm:pt modelId="{14483813-0663-F948-B7FF-8F8F5F828B3D}" type="pres">
      <dgm:prSet presAssocID="{EEE336E1-B9D1-496C-8C7E-DBE512565553}" presName="parentText" presStyleLbl="alignNode1" presStyleIdx="2" presStyleCnt="3">
        <dgm:presLayoutVars>
          <dgm:chMax val="1"/>
          <dgm:bulletEnabled val="1"/>
        </dgm:presLayoutVars>
      </dgm:prSet>
      <dgm:spPr/>
    </dgm:pt>
    <dgm:pt modelId="{C59CD56A-A757-2C44-A65B-E75DC32D04DF}" type="pres">
      <dgm:prSet presAssocID="{EEE336E1-B9D1-496C-8C7E-DBE512565553}" presName="descendantText" presStyleLbl="alignAcc1" presStyleIdx="2" presStyleCnt="3">
        <dgm:presLayoutVars>
          <dgm:bulletEnabled val="1"/>
        </dgm:presLayoutVars>
      </dgm:prSet>
      <dgm:spPr/>
    </dgm:pt>
  </dgm:ptLst>
  <dgm:cxnLst>
    <dgm:cxn modelId="{C8B82313-CD8B-44B9-9EDD-772D0EA66725}" srcId="{6D0034C9-8CEA-4590-84D4-5D51F0A8DCA6}" destId="{EEE336E1-B9D1-496C-8C7E-DBE512565553}" srcOrd="2" destOrd="0" parTransId="{B87DEBDD-6106-40D0-9792-93E14C9134DE}" sibTransId="{4995CBC9-3DEF-4685-B2A9-2BB5C653B10E}"/>
    <dgm:cxn modelId="{AE2FD92A-550A-45F5-8910-E1C56BE149A4}" srcId="{6D0034C9-8CEA-4590-84D4-5D51F0A8DCA6}" destId="{F63919F9-D247-482B-8A6B-F3859F124E35}" srcOrd="0" destOrd="0" parTransId="{7B8F8A3A-9FFB-4320-8CB0-3542465D5848}" sibTransId="{68037DCF-CBFC-4F9A-A404-374F1C55501C}"/>
    <dgm:cxn modelId="{17DD0481-A81E-446D-82E4-E669C213F40B}" srcId="{45933598-E8BB-4462-A040-0E7E6AD04ABA}" destId="{945EA708-5CC4-44B8-A22F-5EFD7B3CF1D3}" srcOrd="0" destOrd="0" parTransId="{E2E32E6F-4D5A-4BCA-B95B-DE532DD0A603}" sibTransId="{030BD17E-EB5B-4F27-AB75-8BE8FFF0DEB4}"/>
    <dgm:cxn modelId="{2BEA0186-2180-D440-AE38-D3F5F14EB16F}" type="presOf" srcId="{EEE336E1-B9D1-496C-8C7E-DBE512565553}" destId="{14483813-0663-F948-B7FF-8F8F5F828B3D}" srcOrd="0" destOrd="0" presId="urn:microsoft.com/office/officeart/2005/8/layout/chevron2"/>
    <dgm:cxn modelId="{9C1F468C-461B-45D1-89C1-DCC6FF5D3CFB}" srcId="{F63919F9-D247-482B-8A6B-F3859F124E35}" destId="{5B949E6A-7697-4F9F-85C7-CA5DAA3269B0}" srcOrd="0" destOrd="0" parTransId="{C70F8BC5-B845-4FD0-957A-28F3BB555EE8}" sibTransId="{1000AEF5-9807-48AB-A3D8-5C167BC21127}"/>
    <dgm:cxn modelId="{7A10A395-FFBE-0146-B6A5-B5FC089AF50A}" type="presOf" srcId="{6D0034C9-8CEA-4590-84D4-5D51F0A8DCA6}" destId="{58748084-84AF-AE4D-B9E2-7557BB32440A}" srcOrd="0" destOrd="0" presId="urn:microsoft.com/office/officeart/2005/8/layout/chevron2"/>
    <dgm:cxn modelId="{415A5E9D-8D16-944D-B2B7-D35C0AFB8D1E}" type="presOf" srcId="{45933598-E8BB-4462-A040-0E7E6AD04ABA}" destId="{5E2E18D2-222C-3547-9CE7-1FCBB5A8D669}" srcOrd="0" destOrd="0" presId="urn:microsoft.com/office/officeart/2005/8/layout/chevron2"/>
    <dgm:cxn modelId="{9B9728AD-F72C-2E44-AFEF-A0B6B20466DE}" type="presOf" srcId="{F63919F9-D247-482B-8A6B-F3859F124E35}" destId="{AD68E045-990E-BD40-945A-0AFD991578E1}" srcOrd="0" destOrd="0" presId="urn:microsoft.com/office/officeart/2005/8/layout/chevron2"/>
    <dgm:cxn modelId="{4A3D4CB2-91B3-794F-B769-ED3E2BE775C3}" type="presOf" srcId="{2B5E3AF1-E013-44E8-9E7B-85AA786B93E3}" destId="{C59CD56A-A757-2C44-A65B-E75DC32D04DF}" srcOrd="0" destOrd="0" presId="urn:microsoft.com/office/officeart/2005/8/layout/chevron2"/>
    <dgm:cxn modelId="{F29D44B7-ABC0-9148-8C65-74D918D672DF}" type="presOf" srcId="{5B949E6A-7697-4F9F-85C7-CA5DAA3269B0}" destId="{95D4BF56-DE26-B44C-952B-55DEDB488085}" srcOrd="0" destOrd="0" presId="urn:microsoft.com/office/officeart/2005/8/layout/chevron2"/>
    <dgm:cxn modelId="{D6E084BF-692D-5B49-9315-7DADCD46F2D7}" type="presOf" srcId="{945EA708-5CC4-44B8-A22F-5EFD7B3CF1D3}" destId="{C8094EAA-9E17-6741-A9BD-06BC65952793}" srcOrd="0" destOrd="0" presId="urn:microsoft.com/office/officeart/2005/8/layout/chevron2"/>
    <dgm:cxn modelId="{A5988DE4-BB0D-41DD-AAFD-2BF9788C2F6A}" srcId="{6D0034C9-8CEA-4590-84D4-5D51F0A8DCA6}" destId="{45933598-E8BB-4462-A040-0E7E6AD04ABA}" srcOrd="1" destOrd="0" parTransId="{FB5723F1-982F-4BA1-8991-C3EFE68535D7}" sibTransId="{C36C7764-86D7-4F50-8ED0-F36D56637838}"/>
    <dgm:cxn modelId="{86E00AFA-7E7E-44D2-9032-0C3335D089B1}" srcId="{EEE336E1-B9D1-496C-8C7E-DBE512565553}" destId="{2B5E3AF1-E013-44E8-9E7B-85AA786B93E3}" srcOrd="0" destOrd="0" parTransId="{C1E0C62B-7F5D-4A97-93B1-C74079ECD0F2}" sibTransId="{E7D15A4D-B535-434B-8368-24B93EE2B47A}"/>
    <dgm:cxn modelId="{2705A5F5-ECDC-5849-8970-D0872BC5B530}" type="presParOf" srcId="{58748084-84AF-AE4D-B9E2-7557BB32440A}" destId="{7AD9A934-A596-C84E-8ACD-7627C6C1B881}" srcOrd="0" destOrd="0" presId="urn:microsoft.com/office/officeart/2005/8/layout/chevron2"/>
    <dgm:cxn modelId="{9A77EA2C-B568-5642-9F3C-8D106C80963E}" type="presParOf" srcId="{7AD9A934-A596-C84E-8ACD-7627C6C1B881}" destId="{AD68E045-990E-BD40-945A-0AFD991578E1}" srcOrd="0" destOrd="0" presId="urn:microsoft.com/office/officeart/2005/8/layout/chevron2"/>
    <dgm:cxn modelId="{DF90FA05-BEF6-0B41-B602-8971D5F3E3BE}" type="presParOf" srcId="{7AD9A934-A596-C84E-8ACD-7627C6C1B881}" destId="{95D4BF56-DE26-B44C-952B-55DEDB488085}" srcOrd="1" destOrd="0" presId="urn:microsoft.com/office/officeart/2005/8/layout/chevron2"/>
    <dgm:cxn modelId="{17AF77C0-2511-3B45-8CC7-9CA4731A4B49}" type="presParOf" srcId="{58748084-84AF-AE4D-B9E2-7557BB32440A}" destId="{37047201-D1ED-7948-BEE9-ED1BF3B385EC}" srcOrd="1" destOrd="0" presId="urn:microsoft.com/office/officeart/2005/8/layout/chevron2"/>
    <dgm:cxn modelId="{E6158FB2-0106-AD46-A71F-0EEEB62CBA5D}" type="presParOf" srcId="{58748084-84AF-AE4D-B9E2-7557BB32440A}" destId="{8D2C6833-8E6C-DE49-8209-67AB1ACE1D96}" srcOrd="2" destOrd="0" presId="urn:microsoft.com/office/officeart/2005/8/layout/chevron2"/>
    <dgm:cxn modelId="{3D4A5A85-424A-3A46-A713-5CFE11621EB4}" type="presParOf" srcId="{8D2C6833-8E6C-DE49-8209-67AB1ACE1D96}" destId="{5E2E18D2-222C-3547-9CE7-1FCBB5A8D669}" srcOrd="0" destOrd="0" presId="urn:microsoft.com/office/officeart/2005/8/layout/chevron2"/>
    <dgm:cxn modelId="{7CBD98C9-79EE-D14B-9F86-22E4D16B99C0}" type="presParOf" srcId="{8D2C6833-8E6C-DE49-8209-67AB1ACE1D96}" destId="{C8094EAA-9E17-6741-A9BD-06BC65952793}" srcOrd="1" destOrd="0" presId="urn:microsoft.com/office/officeart/2005/8/layout/chevron2"/>
    <dgm:cxn modelId="{18605FF2-C818-6C4B-9534-2D5954B93AD3}" type="presParOf" srcId="{58748084-84AF-AE4D-B9E2-7557BB32440A}" destId="{6B627EE5-5DCC-644D-86AE-9D83ECF2E756}" srcOrd="3" destOrd="0" presId="urn:microsoft.com/office/officeart/2005/8/layout/chevron2"/>
    <dgm:cxn modelId="{B616DA4E-CA46-EC41-9248-B17E649F1305}" type="presParOf" srcId="{58748084-84AF-AE4D-B9E2-7557BB32440A}" destId="{3FC0719E-B591-1C4C-BFB9-00E08FC15D11}" srcOrd="4" destOrd="0" presId="urn:microsoft.com/office/officeart/2005/8/layout/chevron2"/>
    <dgm:cxn modelId="{E94B4F0B-793A-BF48-82A2-59DBB54D9B55}" type="presParOf" srcId="{3FC0719E-B591-1C4C-BFB9-00E08FC15D11}" destId="{14483813-0663-F948-B7FF-8F8F5F828B3D}" srcOrd="0" destOrd="0" presId="urn:microsoft.com/office/officeart/2005/8/layout/chevron2"/>
    <dgm:cxn modelId="{33CA77B6-1413-E045-B3AA-8B661C682EC1}" type="presParOf" srcId="{3FC0719E-B591-1C4C-BFB9-00E08FC15D11}" destId="{C59CD56A-A757-2C44-A65B-E75DC32D04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034C9-8CEA-4590-84D4-5D51F0A8DCA6}"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US"/>
        </a:p>
      </dgm:t>
    </dgm:pt>
    <dgm:pt modelId="{F63919F9-D247-482B-8A6B-F3859F124E35}">
      <dgm:prSet phldrT="[Text]"/>
      <dgm:spPr/>
      <dgm:t>
        <a:bodyPr/>
        <a:lstStyle/>
        <a:p>
          <a:r>
            <a:rPr lang="en-US" dirty="0">
              <a:latin typeface="+mn-lt"/>
            </a:rPr>
            <a:t>4</a:t>
          </a:r>
        </a:p>
      </dgm:t>
    </dgm:pt>
    <dgm:pt modelId="{7B8F8A3A-9FFB-4320-8CB0-3542465D5848}" type="parTrans" cxnId="{AE2FD92A-550A-45F5-8910-E1C56BE149A4}">
      <dgm:prSet/>
      <dgm:spPr/>
      <dgm:t>
        <a:bodyPr/>
        <a:lstStyle/>
        <a:p>
          <a:endParaRPr lang="en-US"/>
        </a:p>
      </dgm:t>
    </dgm:pt>
    <dgm:pt modelId="{68037DCF-CBFC-4F9A-A404-374F1C55501C}" type="sibTrans" cxnId="{AE2FD92A-550A-45F5-8910-E1C56BE149A4}">
      <dgm:prSet/>
      <dgm:spPr/>
      <dgm:t>
        <a:bodyPr/>
        <a:lstStyle/>
        <a:p>
          <a:endParaRPr lang="en-US"/>
        </a:p>
      </dgm:t>
    </dgm:pt>
    <dgm:pt modelId="{5B949E6A-7697-4F9F-85C7-CA5DAA3269B0}">
      <dgm:prSet phldrT="[Text]"/>
      <dgm:spPr/>
      <dgm:t>
        <a:bodyPr/>
        <a:lstStyle/>
        <a:p>
          <a:pPr>
            <a:buFontTx/>
            <a:buNone/>
          </a:pPr>
          <a:r>
            <a:rPr lang="en-US" dirty="0">
              <a:latin typeface="+mn-lt"/>
            </a:rPr>
            <a:t>	Check to make sure the vaccine is not expired or “beyond use”</a:t>
          </a:r>
        </a:p>
      </dgm:t>
    </dgm:pt>
    <dgm:pt modelId="{C70F8BC5-B845-4FD0-957A-28F3BB555EE8}" type="parTrans" cxnId="{9C1F468C-461B-45D1-89C1-DCC6FF5D3CFB}">
      <dgm:prSet/>
      <dgm:spPr/>
      <dgm:t>
        <a:bodyPr/>
        <a:lstStyle/>
        <a:p>
          <a:endParaRPr lang="en-US"/>
        </a:p>
      </dgm:t>
    </dgm:pt>
    <dgm:pt modelId="{1000AEF5-9807-48AB-A3D8-5C167BC21127}" type="sibTrans" cxnId="{9C1F468C-461B-45D1-89C1-DCC6FF5D3CFB}">
      <dgm:prSet/>
      <dgm:spPr/>
      <dgm:t>
        <a:bodyPr/>
        <a:lstStyle/>
        <a:p>
          <a:endParaRPr lang="en-US"/>
        </a:p>
      </dgm:t>
    </dgm:pt>
    <dgm:pt modelId="{45933598-E8BB-4462-A040-0E7E6AD04ABA}">
      <dgm:prSet phldrT="[Text]"/>
      <dgm:spPr/>
      <dgm:t>
        <a:bodyPr/>
        <a:lstStyle/>
        <a:p>
          <a:r>
            <a:rPr lang="en-US" dirty="0">
              <a:latin typeface="+mn-lt"/>
            </a:rPr>
            <a:t>5</a:t>
          </a:r>
        </a:p>
      </dgm:t>
    </dgm:pt>
    <dgm:pt modelId="{FB5723F1-982F-4BA1-8991-C3EFE68535D7}" type="parTrans" cxnId="{A5988DE4-BB0D-41DD-AAFD-2BF9788C2F6A}">
      <dgm:prSet/>
      <dgm:spPr/>
      <dgm:t>
        <a:bodyPr/>
        <a:lstStyle/>
        <a:p>
          <a:endParaRPr lang="en-US"/>
        </a:p>
      </dgm:t>
    </dgm:pt>
    <dgm:pt modelId="{C36C7764-86D7-4F50-8ED0-F36D56637838}" type="sibTrans" cxnId="{A5988DE4-BB0D-41DD-AAFD-2BF9788C2F6A}">
      <dgm:prSet/>
      <dgm:spPr/>
      <dgm:t>
        <a:bodyPr/>
        <a:lstStyle/>
        <a:p>
          <a:endParaRPr lang="en-US"/>
        </a:p>
      </dgm:t>
    </dgm:pt>
    <dgm:pt modelId="{945EA708-5CC4-44B8-A22F-5EFD7B3CF1D3}">
      <dgm:prSet phldrT="[Text]"/>
      <dgm:spPr/>
      <dgm:t>
        <a:bodyPr/>
        <a:lstStyle/>
        <a:p>
          <a:pPr>
            <a:buFontTx/>
            <a:buNone/>
          </a:pPr>
          <a:r>
            <a:rPr lang="en-US" dirty="0">
              <a:latin typeface="+mn-lt"/>
            </a:rPr>
            <a:t>	Look and see if the vaccine appears the way the vaccine manufacture tells you it should</a:t>
          </a:r>
        </a:p>
      </dgm:t>
    </dgm:pt>
    <dgm:pt modelId="{E2E32E6F-4D5A-4BCA-B95B-DE532DD0A603}" type="parTrans" cxnId="{17DD0481-A81E-446D-82E4-E669C213F40B}">
      <dgm:prSet/>
      <dgm:spPr/>
      <dgm:t>
        <a:bodyPr/>
        <a:lstStyle/>
        <a:p>
          <a:endParaRPr lang="en-US"/>
        </a:p>
      </dgm:t>
    </dgm:pt>
    <dgm:pt modelId="{030BD17E-EB5B-4F27-AB75-8BE8FFF0DEB4}" type="sibTrans" cxnId="{17DD0481-A81E-446D-82E4-E669C213F40B}">
      <dgm:prSet/>
      <dgm:spPr/>
      <dgm:t>
        <a:bodyPr/>
        <a:lstStyle/>
        <a:p>
          <a:endParaRPr lang="en-US"/>
        </a:p>
      </dgm:t>
    </dgm:pt>
    <dgm:pt modelId="{EEE336E1-B9D1-496C-8C7E-DBE512565553}">
      <dgm:prSet phldrT="[Text]"/>
      <dgm:spPr/>
      <dgm:t>
        <a:bodyPr/>
        <a:lstStyle/>
        <a:p>
          <a:r>
            <a:rPr lang="en-US" dirty="0">
              <a:latin typeface="+mn-lt"/>
            </a:rPr>
            <a:t>6</a:t>
          </a:r>
        </a:p>
      </dgm:t>
    </dgm:pt>
    <dgm:pt modelId="{B87DEBDD-6106-40D0-9792-93E14C9134DE}" type="parTrans" cxnId="{C8B82313-CD8B-44B9-9EDD-772D0EA66725}">
      <dgm:prSet/>
      <dgm:spPr/>
      <dgm:t>
        <a:bodyPr/>
        <a:lstStyle/>
        <a:p>
          <a:endParaRPr lang="en-US"/>
        </a:p>
      </dgm:t>
    </dgm:pt>
    <dgm:pt modelId="{4995CBC9-3DEF-4685-B2A9-2BB5C653B10E}" type="sibTrans" cxnId="{C8B82313-CD8B-44B9-9EDD-772D0EA66725}">
      <dgm:prSet/>
      <dgm:spPr/>
      <dgm:t>
        <a:bodyPr/>
        <a:lstStyle/>
        <a:p>
          <a:endParaRPr lang="en-US"/>
        </a:p>
      </dgm:t>
    </dgm:pt>
    <dgm:pt modelId="{2B5E3AF1-E013-44E8-9E7B-85AA786B93E3}">
      <dgm:prSet phldrT="[Text]"/>
      <dgm:spPr/>
      <dgm:t>
        <a:bodyPr/>
        <a:lstStyle/>
        <a:p>
          <a:pPr>
            <a:buFontTx/>
            <a:buNone/>
          </a:pPr>
          <a:r>
            <a:rPr lang="en-US" dirty="0">
              <a:latin typeface="+mn-lt"/>
            </a:rPr>
            <a:t>	Use brand-new, sterile needles and syringes for every vaccine dose</a:t>
          </a:r>
        </a:p>
      </dgm:t>
    </dgm:pt>
    <dgm:pt modelId="{C1E0C62B-7F5D-4A97-93B1-C74079ECD0F2}" type="parTrans" cxnId="{86E00AFA-7E7E-44D2-9032-0C3335D089B1}">
      <dgm:prSet/>
      <dgm:spPr/>
      <dgm:t>
        <a:bodyPr/>
        <a:lstStyle/>
        <a:p>
          <a:endParaRPr lang="en-US"/>
        </a:p>
      </dgm:t>
    </dgm:pt>
    <dgm:pt modelId="{E7D15A4D-B535-434B-8368-24B93EE2B47A}" type="sibTrans" cxnId="{86E00AFA-7E7E-44D2-9032-0C3335D089B1}">
      <dgm:prSet/>
      <dgm:spPr/>
      <dgm:t>
        <a:bodyPr/>
        <a:lstStyle/>
        <a:p>
          <a:endParaRPr lang="en-US"/>
        </a:p>
      </dgm:t>
    </dgm:pt>
    <dgm:pt modelId="{C301907E-930B-324B-A155-7B1E5C976CBF}" type="pres">
      <dgm:prSet presAssocID="{6D0034C9-8CEA-4590-84D4-5D51F0A8DCA6}" presName="linearFlow" presStyleCnt="0">
        <dgm:presLayoutVars>
          <dgm:dir/>
          <dgm:animLvl val="lvl"/>
          <dgm:resizeHandles val="exact"/>
        </dgm:presLayoutVars>
      </dgm:prSet>
      <dgm:spPr/>
    </dgm:pt>
    <dgm:pt modelId="{3CA4AA21-2C7C-6749-9A59-5DD6CCFCD9E3}" type="pres">
      <dgm:prSet presAssocID="{F63919F9-D247-482B-8A6B-F3859F124E35}" presName="composite" presStyleCnt="0"/>
      <dgm:spPr/>
    </dgm:pt>
    <dgm:pt modelId="{1A4881C7-0650-AC49-8F1E-1541E8D9DD99}" type="pres">
      <dgm:prSet presAssocID="{F63919F9-D247-482B-8A6B-F3859F124E35}" presName="parentText" presStyleLbl="alignNode1" presStyleIdx="0" presStyleCnt="3">
        <dgm:presLayoutVars>
          <dgm:chMax val="1"/>
          <dgm:bulletEnabled val="1"/>
        </dgm:presLayoutVars>
      </dgm:prSet>
      <dgm:spPr/>
    </dgm:pt>
    <dgm:pt modelId="{368A7A7A-D5A8-354F-9DF4-C412D9874BB1}" type="pres">
      <dgm:prSet presAssocID="{F63919F9-D247-482B-8A6B-F3859F124E35}" presName="descendantText" presStyleLbl="alignAcc1" presStyleIdx="0" presStyleCnt="3">
        <dgm:presLayoutVars>
          <dgm:bulletEnabled val="1"/>
        </dgm:presLayoutVars>
      </dgm:prSet>
      <dgm:spPr/>
    </dgm:pt>
    <dgm:pt modelId="{E8368405-0669-8946-ACC8-E56185AF052E}" type="pres">
      <dgm:prSet presAssocID="{68037DCF-CBFC-4F9A-A404-374F1C55501C}" presName="sp" presStyleCnt="0"/>
      <dgm:spPr/>
    </dgm:pt>
    <dgm:pt modelId="{263C343A-94C8-9946-87BD-472E13DB64BE}" type="pres">
      <dgm:prSet presAssocID="{45933598-E8BB-4462-A040-0E7E6AD04ABA}" presName="composite" presStyleCnt="0"/>
      <dgm:spPr/>
    </dgm:pt>
    <dgm:pt modelId="{389B7328-E75B-B24F-87CA-8EAB626B7D4D}" type="pres">
      <dgm:prSet presAssocID="{45933598-E8BB-4462-A040-0E7E6AD04ABA}" presName="parentText" presStyleLbl="alignNode1" presStyleIdx="1" presStyleCnt="3">
        <dgm:presLayoutVars>
          <dgm:chMax val="1"/>
          <dgm:bulletEnabled val="1"/>
        </dgm:presLayoutVars>
      </dgm:prSet>
      <dgm:spPr/>
    </dgm:pt>
    <dgm:pt modelId="{E17F023F-30E5-9242-859E-535C0070D91F}" type="pres">
      <dgm:prSet presAssocID="{45933598-E8BB-4462-A040-0E7E6AD04ABA}" presName="descendantText" presStyleLbl="alignAcc1" presStyleIdx="1" presStyleCnt="3">
        <dgm:presLayoutVars>
          <dgm:bulletEnabled val="1"/>
        </dgm:presLayoutVars>
      </dgm:prSet>
      <dgm:spPr/>
    </dgm:pt>
    <dgm:pt modelId="{A083009B-D95C-8D4F-9D7E-CB8718A9CD76}" type="pres">
      <dgm:prSet presAssocID="{C36C7764-86D7-4F50-8ED0-F36D56637838}" presName="sp" presStyleCnt="0"/>
      <dgm:spPr/>
    </dgm:pt>
    <dgm:pt modelId="{FC64B795-32D6-E345-9EF6-94EF0E390EA9}" type="pres">
      <dgm:prSet presAssocID="{EEE336E1-B9D1-496C-8C7E-DBE512565553}" presName="composite" presStyleCnt="0"/>
      <dgm:spPr/>
    </dgm:pt>
    <dgm:pt modelId="{9300B939-48D8-DC4C-AFD1-99B1A32E7EF8}" type="pres">
      <dgm:prSet presAssocID="{EEE336E1-B9D1-496C-8C7E-DBE512565553}" presName="parentText" presStyleLbl="alignNode1" presStyleIdx="2" presStyleCnt="3">
        <dgm:presLayoutVars>
          <dgm:chMax val="1"/>
          <dgm:bulletEnabled val="1"/>
        </dgm:presLayoutVars>
      </dgm:prSet>
      <dgm:spPr/>
    </dgm:pt>
    <dgm:pt modelId="{A28E433E-7692-BD47-BE8A-297DFD6FEDC9}" type="pres">
      <dgm:prSet presAssocID="{EEE336E1-B9D1-496C-8C7E-DBE512565553}" presName="descendantText" presStyleLbl="alignAcc1" presStyleIdx="2" presStyleCnt="3">
        <dgm:presLayoutVars>
          <dgm:bulletEnabled val="1"/>
        </dgm:presLayoutVars>
      </dgm:prSet>
      <dgm:spPr/>
    </dgm:pt>
  </dgm:ptLst>
  <dgm:cxnLst>
    <dgm:cxn modelId="{D58F9C0A-BA9C-F649-B398-441949387D91}" type="presOf" srcId="{F63919F9-D247-482B-8A6B-F3859F124E35}" destId="{1A4881C7-0650-AC49-8F1E-1541E8D9DD99}" srcOrd="0" destOrd="0" presId="urn:microsoft.com/office/officeart/2005/8/layout/chevron2"/>
    <dgm:cxn modelId="{85CF8010-BC6A-9B42-9D2D-1959FDEBA7EF}" type="presOf" srcId="{945EA708-5CC4-44B8-A22F-5EFD7B3CF1D3}" destId="{E17F023F-30E5-9242-859E-535C0070D91F}" srcOrd="0" destOrd="0" presId="urn:microsoft.com/office/officeart/2005/8/layout/chevron2"/>
    <dgm:cxn modelId="{C8B82313-CD8B-44B9-9EDD-772D0EA66725}" srcId="{6D0034C9-8CEA-4590-84D4-5D51F0A8DCA6}" destId="{EEE336E1-B9D1-496C-8C7E-DBE512565553}" srcOrd="2" destOrd="0" parTransId="{B87DEBDD-6106-40D0-9792-93E14C9134DE}" sibTransId="{4995CBC9-3DEF-4685-B2A9-2BB5C653B10E}"/>
    <dgm:cxn modelId="{AE2FD92A-550A-45F5-8910-E1C56BE149A4}" srcId="{6D0034C9-8CEA-4590-84D4-5D51F0A8DCA6}" destId="{F63919F9-D247-482B-8A6B-F3859F124E35}" srcOrd="0" destOrd="0" parTransId="{7B8F8A3A-9FFB-4320-8CB0-3542465D5848}" sibTransId="{68037DCF-CBFC-4F9A-A404-374F1C55501C}"/>
    <dgm:cxn modelId="{CCCA1566-1000-5B48-BB0D-19BC2932BBD8}" type="presOf" srcId="{45933598-E8BB-4462-A040-0E7E6AD04ABA}" destId="{389B7328-E75B-B24F-87CA-8EAB626B7D4D}" srcOrd="0" destOrd="0" presId="urn:microsoft.com/office/officeart/2005/8/layout/chevron2"/>
    <dgm:cxn modelId="{354A2D6A-E29D-6E4D-950F-B0092B39BF6B}" type="presOf" srcId="{EEE336E1-B9D1-496C-8C7E-DBE512565553}" destId="{9300B939-48D8-DC4C-AFD1-99B1A32E7EF8}" srcOrd="0" destOrd="0" presId="urn:microsoft.com/office/officeart/2005/8/layout/chevron2"/>
    <dgm:cxn modelId="{17DD0481-A81E-446D-82E4-E669C213F40B}" srcId="{45933598-E8BB-4462-A040-0E7E6AD04ABA}" destId="{945EA708-5CC4-44B8-A22F-5EFD7B3CF1D3}" srcOrd="0" destOrd="0" parTransId="{E2E32E6F-4D5A-4BCA-B95B-DE532DD0A603}" sibTransId="{030BD17E-EB5B-4F27-AB75-8BE8FFF0DEB4}"/>
    <dgm:cxn modelId="{9C1F468C-461B-45D1-89C1-DCC6FF5D3CFB}" srcId="{F63919F9-D247-482B-8A6B-F3859F124E35}" destId="{5B949E6A-7697-4F9F-85C7-CA5DAA3269B0}" srcOrd="0" destOrd="0" parTransId="{C70F8BC5-B845-4FD0-957A-28F3BB555EE8}" sibTransId="{1000AEF5-9807-48AB-A3D8-5C167BC21127}"/>
    <dgm:cxn modelId="{E235CFB5-346C-7342-BABD-80035090A86D}" type="presOf" srcId="{6D0034C9-8CEA-4590-84D4-5D51F0A8DCA6}" destId="{C301907E-930B-324B-A155-7B1E5C976CBF}" srcOrd="0" destOrd="0" presId="urn:microsoft.com/office/officeart/2005/8/layout/chevron2"/>
    <dgm:cxn modelId="{5442CACD-47ED-2C44-9C65-4996C84D85A5}" type="presOf" srcId="{5B949E6A-7697-4F9F-85C7-CA5DAA3269B0}" destId="{368A7A7A-D5A8-354F-9DF4-C412D9874BB1}" srcOrd="0" destOrd="0" presId="urn:microsoft.com/office/officeart/2005/8/layout/chevron2"/>
    <dgm:cxn modelId="{A5988DE4-BB0D-41DD-AAFD-2BF9788C2F6A}" srcId="{6D0034C9-8CEA-4590-84D4-5D51F0A8DCA6}" destId="{45933598-E8BB-4462-A040-0E7E6AD04ABA}" srcOrd="1" destOrd="0" parTransId="{FB5723F1-982F-4BA1-8991-C3EFE68535D7}" sibTransId="{C36C7764-86D7-4F50-8ED0-F36D56637838}"/>
    <dgm:cxn modelId="{14EAE9F1-2DF4-7140-B556-29642256D75B}" type="presOf" srcId="{2B5E3AF1-E013-44E8-9E7B-85AA786B93E3}" destId="{A28E433E-7692-BD47-BE8A-297DFD6FEDC9}" srcOrd="0" destOrd="0" presId="urn:microsoft.com/office/officeart/2005/8/layout/chevron2"/>
    <dgm:cxn modelId="{86E00AFA-7E7E-44D2-9032-0C3335D089B1}" srcId="{EEE336E1-B9D1-496C-8C7E-DBE512565553}" destId="{2B5E3AF1-E013-44E8-9E7B-85AA786B93E3}" srcOrd="0" destOrd="0" parTransId="{C1E0C62B-7F5D-4A97-93B1-C74079ECD0F2}" sibTransId="{E7D15A4D-B535-434B-8368-24B93EE2B47A}"/>
    <dgm:cxn modelId="{6D33B7BC-28C6-A64F-BC9D-ED1BB8C7B50C}" type="presParOf" srcId="{C301907E-930B-324B-A155-7B1E5C976CBF}" destId="{3CA4AA21-2C7C-6749-9A59-5DD6CCFCD9E3}" srcOrd="0" destOrd="0" presId="urn:microsoft.com/office/officeart/2005/8/layout/chevron2"/>
    <dgm:cxn modelId="{9674679B-CD1E-0E4C-A5A1-C12B56AD41EA}" type="presParOf" srcId="{3CA4AA21-2C7C-6749-9A59-5DD6CCFCD9E3}" destId="{1A4881C7-0650-AC49-8F1E-1541E8D9DD99}" srcOrd="0" destOrd="0" presId="urn:microsoft.com/office/officeart/2005/8/layout/chevron2"/>
    <dgm:cxn modelId="{557FBDF2-D10E-0B4A-8D86-C75109A61F3D}" type="presParOf" srcId="{3CA4AA21-2C7C-6749-9A59-5DD6CCFCD9E3}" destId="{368A7A7A-D5A8-354F-9DF4-C412D9874BB1}" srcOrd="1" destOrd="0" presId="urn:microsoft.com/office/officeart/2005/8/layout/chevron2"/>
    <dgm:cxn modelId="{909625D6-7155-024C-93D6-0E1508CD1D53}" type="presParOf" srcId="{C301907E-930B-324B-A155-7B1E5C976CBF}" destId="{E8368405-0669-8946-ACC8-E56185AF052E}" srcOrd="1" destOrd="0" presId="urn:microsoft.com/office/officeart/2005/8/layout/chevron2"/>
    <dgm:cxn modelId="{6191AF79-1BA5-F247-909A-0F1BB8E8EE64}" type="presParOf" srcId="{C301907E-930B-324B-A155-7B1E5C976CBF}" destId="{263C343A-94C8-9946-87BD-472E13DB64BE}" srcOrd="2" destOrd="0" presId="urn:microsoft.com/office/officeart/2005/8/layout/chevron2"/>
    <dgm:cxn modelId="{5CDB83DD-0835-CE41-976F-D7057C0D00ED}" type="presParOf" srcId="{263C343A-94C8-9946-87BD-472E13DB64BE}" destId="{389B7328-E75B-B24F-87CA-8EAB626B7D4D}" srcOrd="0" destOrd="0" presId="urn:microsoft.com/office/officeart/2005/8/layout/chevron2"/>
    <dgm:cxn modelId="{BBD3E2E8-6609-C746-9970-B3892679C48B}" type="presParOf" srcId="{263C343A-94C8-9946-87BD-472E13DB64BE}" destId="{E17F023F-30E5-9242-859E-535C0070D91F}" srcOrd="1" destOrd="0" presId="urn:microsoft.com/office/officeart/2005/8/layout/chevron2"/>
    <dgm:cxn modelId="{FA19DAA2-8456-DE4B-82B0-814B48874DBA}" type="presParOf" srcId="{C301907E-930B-324B-A155-7B1E5C976CBF}" destId="{A083009B-D95C-8D4F-9D7E-CB8718A9CD76}" srcOrd="3" destOrd="0" presId="urn:microsoft.com/office/officeart/2005/8/layout/chevron2"/>
    <dgm:cxn modelId="{3A3B4976-9A0C-B34D-84B6-19E1E23917F1}" type="presParOf" srcId="{C301907E-930B-324B-A155-7B1E5C976CBF}" destId="{FC64B795-32D6-E345-9EF6-94EF0E390EA9}" srcOrd="4" destOrd="0" presId="urn:microsoft.com/office/officeart/2005/8/layout/chevron2"/>
    <dgm:cxn modelId="{59142683-521A-4241-8454-29E8AE8CC586}" type="presParOf" srcId="{FC64B795-32D6-E345-9EF6-94EF0E390EA9}" destId="{9300B939-48D8-DC4C-AFD1-99B1A32E7EF8}" srcOrd="0" destOrd="0" presId="urn:microsoft.com/office/officeart/2005/8/layout/chevron2"/>
    <dgm:cxn modelId="{FDE1F7A4-F799-6248-BBF6-91283A3D0618}" type="presParOf" srcId="{FC64B795-32D6-E345-9EF6-94EF0E390EA9}" destId="{A28E433E-7692-BD47-BE8A-297DFD6FED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0034C9-8CEA-4590-84D4-5D51F0A8DCA6}"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63919F9-D247-482B-8A6B-F3859F124E35}">
      <dgm:prSet phldrT="[Text]"/>
      <dgm:spPr/>
      <dgm:t>
        <a:bodyPr/>
        <a:lstStyle/>
        <a:p>
          <a:r>
            <a:rPr lang="en-US" dirty="0">
              <a:latin typeface="+mn-lt"/>
            </a:rPr>
            <a:t>7</a:t>
          </a:r>
        </a:p>
      </dgm:t>
    </dgm:pt>
    <dgm:pt modelId="{7B8F8A3A-9FFB-4320-8CB0-3542465D5848}" type="parTrans" cxnId="{AE2FD92A-550A-45F5-8910-E1C56BE149A4}">
      <dgm:prSet/>
      <dgm:spPr/>
      <dgm:t>
        <a:bodyPr/>
        <a:lstStyle/>
        <a:p>
          <a:endParaRPr lang="en-US"/>
        </a:p>
      </dgm:t>
    </dgm:pt>
    <dgm:pt modelId="{68037DCF-CBFC-4F9A-A404-374F1C55501C}" type="sibTrans" cxnId="{AE2FD92A-550A-45F5-8910-E1C56BE149A4}">
      <dgm:prSet/>
      <dgm:spPr/>
      <dgm:t>
        <a:bodyPr/>
        <a:lstStyle/>
        <a:p>
          <a:endParaRPr lang="en-US"/>
        </a:p>
      </dgm:t>
    </dgm:pt>
    <dgm:pt modelId="{5B949E6A-7697-4F9F-85C7-CA5DAA3269B0}">
      <dgm:prSet phldrT="[Text]"/>
      <dgm:spPr/>
      <dgm:t>
        <a:bodyPr/>
        <a:lstStyle/>
        <a:p>
          <a:pPr>
            <a:buFontTx/>
            <a:buNone/>
          </a:pPr>
          <a:r>
            <a:rPr lang="en-US" dirty="0">
              <a:latin typeface="+mn-lt"/>
            </a:rPr>
            <a:t>	Disinfect the top part of the vial (the vial stopper) with an alcohol prep pad – every time</a:t>
          </a:r>
        </a:p>
      </dgm:t>
    </dgm:pt>
    <dgm:pt modelId="{C70F8BC5-B845-4FD0-957A-28F3BB555EE8}" type="parTrans" cxnId="{9C1F468C-461B-45D1-89C1-DCC6FF5D3CFB}">
      <dgm:prSet/>
      <dgm:spPr/>
      <dgm:t>
        <a:bodyPr/>
        <a:lstStyle/>
        <a:p>
          <a:endParaRPr lang="en-US"/>
        </a:p>
      </dgm:t>
    </dgm:pt>
    <dgm:pt modelId="{1000AEF5-9807-48AB-A3D8-5C167BC21127}" type="sibTrans" cxnId="{9C1F468C-461B-45D1-89C1-DCC6FF5D3CFB}">
      <dgm:prSet/>
      <dgm:spPr/>
      <dgm:t>
        <a:bodyPr/>
        <a:lstStyle/>
        <a:p>
          <a:endParaRPr lang="en-US"/>
        </a:p>
      </dgm:t>
    </dgm:pt>
    <dgm:pt modelId="{45933598-E8BB-4462-A040-0E7E6AD04ABA}">
      <dgm:prSet phldrT="[Text]"/>
      <dgm:spPr/>
      <dgm:t>
        <a:bodyPr/>
        <a:lstStyle/>
        <a:p>
          <a:r>
            <a:rPr lang="en-US" dirty="0">
              <a:latin typeface="+mn-lt"/>
            </a:rPr>
            <a:t>8</a:t>
          </a:r>
        </a:p>
      </dgm:t>
    </dgm:pt>
    <dgm:pt modelId="{FB5723F1-982F-4BA1-8991-C3EFE68535D7}" type="parTrans" cxnId="{A5988DE4-BB0D-41DD-AAFD-2BF9788C2F6A}">
      <dgm:prSet/>
      <dgm:spPr/>
      <dgm:t>
        <a:bodyPr/>
        <a:lstStyle/>
        <a:p>
          <a:endParaRPr lang="en-US"/>
        </a:p>
      </dgm:t>
    </dgm:pt>
    <dgm:pt modelId="{C36C7764-86D7-4F50-8ED0-F36D56637838}" type="sibTrans" cxnId="{A5988DE4-BB0D-41DD-AAFD-2BF9788C2F6A}">
      <dgm:prSet/>
      <dgm:spPr/>
      <dgm:t>
        <a:bodyPr/>
        <a:lstStyle/>
        <a:p>
          <a:endParaRPr lang="en-US"/>
        </a:p>
      </dgm:t>
    </dgm:pt>
    <dgm:pt modelId="{945EA708-5CC4-44B8-A22F-5EFD7B3CF1D3}">
      <dgm:prSet phldrT="[Text]"/>
      <dgm:spPr/>
      <dgm:t>
        <a:bodyPr/>
        <a:lstStyle/>
        <a:p>
          <a:pPr>
            <a:buFontTx/>
            <a:buNone/>
          </a:pPr>
          <a:r>
            <a:rPr lang="en-US" dirty="0">
              <a:latin typeface="+mn-lt"/>
            </a:rPr>
            <a:t>	Make sure the top is dry before sticking the needle in it</a:t>
          </a:r>
        </a:p>
      </dgm:t>
    </dgm:pt>
    <dgm:pt modelId="{E2E32E6F-4D5A-4BCA-B95B-DE532DD0A603}" type="parTrans" cxnId="{17DD0481-A81E-446D-82E4-E669C213F40B}">
      <dgm:prSet/>
      <dgm:spPr/>
      <dgm:t>
        <a:bodyPr/>
        <a:lstStyle/>
        <a:p>
          <a:endParaRPr lang="en-US"/>
        </a:p>
      </dgm:t>
    </dgm:pt>
    <dgm:pt modelId="{030BD17E-EB5B-4F27-AB75-8BE8FFF0DEB4}" type="sibTrans" cxnId="{17DD0481-A81E-446D-82E4-E669C213F40B}">
      <dgm:prSet/>
      <dgm:spPr/>
      <dgm:t>
        <a:bodyPr/>
        <a:lstStyle/>
        <a:p>
          <a:endParaRPr lang="en-US"/>
        </a:p>
      </dgm:t>
    </dgm:pt>
    <dgm:pt modelId="{EEE336E1-B9D1-496C-8C7E-DBE512565553}">
      <dgm:prSet phldrT="[Text]"/>
      <dgm:spPr/>
      <dgm:t>
        <a:bodyPr/>
        <a:lstStyle/>
        <a:p>
          <a:r>
            <a:rPr lang="en-US" dirty="0">
              <a:latin typeface="+mn-lt"/>
            </a:rPr>
            <a:t>9</a:t>
          </a:r>
        </a:p>
      </dgm:t>
    </dgm:pt>
    <dgm:pt modelId="{B87DEBDD-6106-40D0-9792-93E14C9134DE}" type="parTrans" cxnId="{C8B82313-CD8B-44B9-9EDD-772D0EA66725}">
      <dgm:prSet/>
      <dgm:spPr/>
      <dgm:t>
        <a:bodyPr/>
        <a:lstStyle/>
        <a:p>
          <a:endParaRPr lang="en-US"/>
        </a:p>
      </dgm:t>
    </dgm:pt>
    <dgm:pt modelId="{4995CBC9-3DEF-4685-B2A9-2BB5C653B10E}" type="sibTrans" cxnId="{C8B82313-CD8B-44B9-9EDD-772D0EA66725}">
      <dgm:prSet/>
      <dgm:spPr/>
      <dgm:t>
        <a:bodyPr/>
        <a:lstStyle/>
        <a:p>
          <a:endParaRPr lang="en-US"/>
        </a:p>
      </dgm:t>
    </dgm:pt>
    <dgm:pt modelId="{2B5E3AF1-E013-44E8-9E7B-85AA786B93E3}">
      <dgm:prSet phldrT="[Text]"/>
      <dgm:spPr/>
      <dgm:t>
        <a:bodyPr/>
        <a:lstStyle/>
        <a:p>
          <a:pPr>
            <a:buFontTx/>
            <a:buNone/>
          </a:pPr>
          <a:r>
            <a:rPr lang="en-US" dirty="0">
              <a:latin typeface="+mn-lt"/>
            </a:rPr>
            <a:t>	When you first put a needle in, write the date and time it was opened on the label</a:t>
          </a:r>
        </a:p>
      </dgm:t>
    </dgm:pt>
    <dgm:pt modelId="{C1E0C62B-7F5D-4A97-93B1-C74079ECD0F2}" type="parTrans" cxnId="{86E00AFA-7E7E-44D2-9032-0C3335D089B1}">
      <dgm:prSet/>
      <dgm:spPr/>
      <dgm:t>
        <a:bodyPr/>
        <a:lstStyle/>
        <a:p>
          <a:endParaRPr lang="en-US"/>
        </a:p>
      </dgm:t>
    </dgm:pt>
    <dgm:pt modelId="{E7D15A4D-B535-434B-8368-24B93EE2B47A}" type="sibTrans" cxnId="{86E00AFA-7E7E-44D2-9032-0C3335D089B1}">
      <dgm:prSet/>
      <dgm:spPr/>
      <dgm:t>
        <a:bodyPr/>
        <a:lstStyle/>
        <a:p>
          <a:endParaRPr lang="en-US"/>
        </a:p>
      </dgm:t>
    </dgm:pt>
    <dgm:pt modelId="{9C89891A-3000-CC4E-B148-A6CC0C9CDA89}" type="pres">
      <dgm:prSet presAssocID="{6D0034C9-8CEA-4590-84D4-5D51F0A8DCA6}" presName="linearFlow" presStyleCnt="0">
        <dgm:presLayoutVars>
          <dgm:dir/>
          <dgm:animLvl val="lvl"/>
          <dgm:resizeHandles val="exact"/>
        </dgm:presLayoutVars>
      </dgm:prSet>
      <dgm:spPr/>
    </dgm:pt>
    <dgm:pt modelId="{906C03CF-1A2A-A14D-9691-17026E1823B0}" type="pres">
      <dgm:prSet presAssocID="{F63919F9-D247-482B-8A6B-F3859F124E35}" presName="composite" presStyleCnt="0"/>
      <dgm:spPr/>
    </dgm:pt>
    <dgm:pt modelId="{A297C9DE-0A9E-B749-92C0-D3DDCABF717A}" type="pres">
      <dgm:prSet presAssocID="{F63919F9-D247-482B-8A6B-F3859F124E35}" presName="parentText" presStyleLbl="alignNode1" presStyleIdx="0" presStyleCnt="3">
        <dgm:presLayoutVars>
          <dgm:chMax val="1"/>
          <dgm:bulletEnabled val="1"/>
        </dgm:presLayoutVars>
      </dgm:prSet>
      <dgm:spPr/>
    </dgm:pt>
    <dgm:pt modelId="{D25E5D04-5C5C-7E49-BEC3-8FBC3F7D86E6}" type="pres">
      <dgm:prSet presAssocID="{F63919F9-D247-482B-8A6B-F3859F124E35}" presName="descendantText" presStyleLbl="alignAcc1" presStyleIdx="0" presStyleCnt="3">
        <dgm:presLayoutVars>
          <dgm:bulletEnabled val="1"/>
        </dgm:presLayoutVars>
      </dgm:prSet>
      <dgm:spPr/>
    </dgm:pt>
    <dgm:pt modelId="{C13CEAD8-8C1D-6641-AE23-8E27FC8D6903}" type="pres">
      <dgm:prSet presAssocID="{68037DCF-CBFC-4F9A-A404-374F1C55501C}" presName="sp" presStyleCnt="0"/>
      <dgm:spPr/>
    </dgm:pt>
    <dgm:pt modelId="{B16ECC9D-5CE5-4C4C-A19F-42378B6F5A3D}" type="pres">
      <dgm:prSet presAssocID="{45933598-E8BB-4462-A040-0E7E6AD04ABA}" presName="composite" presStyleCnt="0"/>
      <dgm:spPr/>
    </dgm:pt>
    <dgm:pt modelId="{5CF4822A-7989-C241-A64B-5B5891F6090E}" type="pres">
      <dgm:prSet presAssocID="{45933598-E8BB-4462-A040-0E7E6AD04ABA}" presName="parentText" presStyleLbl="alignNode1" presStyleIdx="1" presStyleCnt="3">
        <dgm:presLayoutVars>
          <dgm:chMax val="1"/>
          <dgm:bulletEnabled val="1"/>
        </dgm:presLayoutVars>
      </dgm:prSet>
      <dgm:spPr/>
    </dgm:pt>
    <dgm:pt modelId="{01165B18-52C0-E241-8B6A-27B956A1429D}" type="pres">
      <dgm:prSet presAssocID="{45933598-E8BB-4462-A040-0E7E6AD04ABA}" presName="descendantText" presStyleLbl="alignAcc1" presStyleIdx="1" presStyleCnt="3">
        <dgm:presLayoutVars>
          <dgm:bulletEnabled val="1"/>
        </dgm:presLayoutVars>
      </dgm:prSet>
      <dgm:spPr/>
    </dgm:pt>
    <dgm:pt modelId="{20862E04-9D2F-C841-BCC2-939E4526172E}" type="pres">
      <dgm:prSet presAssocID="{C36C7764-86D7-4F50-8ED0-F36D56637838}" presName="sp" presStyleCnt="0"/>
      <dgm:spPr/>
    </dgm:pt>
    <dgm:pt modelId="{759B314D-1A1A-C84D-A254-1A04FFCA7AD7}" type="pres">
      <dgm:prSet presAssocID="{EEE336E1-B9D1-496C-8C7E-DBE512565553}" presName="composite" presStyleCnt="0"/>
      <dgm:spPr/>
    </dgm:pt>
    <dgm:pt modelId="{24C239AB-618D-1D4F-AFAC-DF68C799A414}" type="pres">
      <dgm:prSet presAssocID="{EEE336E1-B9D1-496C-8C7E-DBE512565553}" presName="parentText" presStyleLbl="alignNode1" presStyleIdx="2" presStyleCnt="3">
        <dgm:presLayoutVars>
          <dgm:chMax val="1"/>
          <dgm:bulletEnabled val="1"/>
        </dgm:presLayoutVars>
      </dgm:prSet>
      <dgm:spPr/>
    </dgm:pt>
    <dgm:pt modelId="{19E5612C-6986-C74C-86BC-918B7D600523}" type="pres">
      <dgm:prSet presAssocID="{EEE336E1-B9D1-496C-8C7E-DBE512565553}" presName="descendantText" presStyleLbl="alignAcc1" presStyleIdx="2" presStyleCnt="3">
        <dgm:presLayoutVars>
          <dgm:bulletEnabled val="1"/>
        </dgm:presLayoutVars>
      </dgm:prSet>
      <dgm:spPr/>
    </dgm:pt>
  </dgm:ptLst>
  <dgm:cxnLst>
    <dgm:cxn modelId="{F376E60F-5ED5-4043-B146-8A9D6E610D6E}" type="presOf" srcId="{EEE336E1-B9D1-496C-8C7E-DBE512565553}" destId="{24C239AB-618D-1D4F-AFAC-DF68C799A414}" srcOrd="0" destOrd="0" presId="urn:microsoft.com/office/officeart/2005/8/layout/chevron2"/>
    <dgm:cxn modelId="{C8B82313-CD8B-44B9-9EDD-772D0EA66725}" srcId="{6D0034C9-8CEA-4590-84D4-5D51F0A8DCA6}" destId="{EEE336E1-B9D1-496C-8C7E-DBE512565553}" srcOrd="2" destOrd="0" parTransId="{B87DEBDD-6106-40D0-9792-93E14C9134DE}" sibTransId="{4995CBC9-3DEF-4685-B2A9-2BB5C653B10E}"/>
    <dgm:cxn modelId="{AE2FD92A-550A-45F5-8910-E1C56BE149A4}" srcId="{6D0034C9-8CEA-4590-84D4-5D51F0A8DCA6}" destId="{F63919F9-D247-482B-8A6B-F3859F124E35}" srcOrd="0" destOrd="0" parTransId="{7B8F8A3A-9FFB-4320-8CB0-3542465D5848}" sibTransId="{68037DCF-CBFC-4F9A-A404-374F1C55501C}"/>
    <dgm:cxn modelId="{115BE75C-9D58-6B4D-BF32-CB663BEFC07C}" type="presOf" srcId="{2B5E3AF1-E013-44E8-9E7B-85AA786B93E3}" destId="{19E5612C-6986-C74C-86BC-918B7D600523}" srcOrd="0" destOrd="0" presId="urn:microsoft.com/office/officeart/2005/8/layout/chevron2"/>
    <dgm:cxn modelId="{AE936661-E211-ED4F-9CED-6E6BCBB5137E}" type="presOf" srcId="{5B949E6A-7697-4F9F-85C7-CA5DAA3269B0}" destId="{D25E5D04-5C5C-7E49-BEC3-8FBC3F7D86E6}" srcOrd="0" destOrd="0" presId="urn:microsoft.com/office/officeart/2005/8/layout/chevron2"/>
    <dgm:cxn modelId="{724B8364-9C2E-B040-8A88-114E395E44B8}" type="presOf" srcId="{F63919F9-D247-482B-8A6B-F3859F124E35}" destId="{A297C9DE-0A9E-B749-92C0-D3DDCABF717A}" srcOrd="0" destOrd="0" presId="urn:microsoft.com/office/officeart/2005/8/layout/chevron2"/>
    <dgm:cxn modelId="{17DD0481-A81E-446D-82E4-E669C213F40B}" srcId="{45933598-E8BB-4462-A040-0E7E6AD04ABA}" destId="{945EA708-5CC4-44B8-A22F-5EFD7B3CF1D3}" srcOrd="0" destOrd="0" parTransId="{E2E32E6F-4D5A-4BCA-B95B-DE532DD0A603}" sibTransId="{030BD17E-EB5B-4F27-AB75-8BE8FFF0DEB4}"/>
    <dgm:cxn modelId="{C6C53383-C92A-B943-853B-0960E2BEF32A}" type="presOf" srcId="{6D0034C9-8CEA-4590-84D4-5D51F0A8DCA6}" destId="{9C89891A-3000-CC4E-B148-A6CC0C9CDA89}" srcOrd="0" destOrd="0" presId="urn:microsoft.com/office/officeart/2005/8/layout/chevron2"/>
    <dgm:cxn modelId="{9C1F468C-461B-45D1-89C1-DCC6FF5D3CFB}" srcId="{F63919F9-D247-482B-8A6B-F3859F124E35}" destId="{5B949E6A-7697-4F9F-85C7-CA5DAA3269B0}" srcOrd="0" destOrd="0" parTransId="{C70F8BC5-B845-4FD0-957A-28F3BB555EE8}" sibTransId="{1000AEF5-9807-48AB-A3D8-5C167BC21127}"/>
    <dgm:cxn modelId="{A8EB5FD4-48F3-7C47-9114-DDC781B0CF6E}" type="presOf" srcId="{945EA708-5CC4-44B8-A22F-5EFD7B3CF1D3}" destId="{01165B18-52C0-E241-8B6A-27B956A1429D}" srcOrd="0" destOrd="0" presId="urn:microsoft.com/office/officeart/2005/8/layout/chevron2"/>
    <dgm:cxn modelId="{A5988DE4-BB0D-41DD-AAFD-2BF9788C2F6A}" srcId="{6D0034C9-8CEA-4590-84D4-5D51F0A8DCA6}" destId="{45933598-E8BB-4462-A040-0E7E6AD04ABA}" srcOrd="1" destOrd="0" parTransId="{FB5723F1-982F-4BA1-8991-C3EFE68535D7}" sibTransId="{C36C7764-86D7-4F50-8ED0-F36D56637838}"/>
    <dgm:cxn modelId="{F33FA8F2-54E8-5F4C-8F3E-DA34E82762E9}" type="presOf" srcId="{45933598-E8BB-4462-A040-0E7E6AD04ABA}" destId="{5CF4822A-7989-C241-A64B-5B5891F6090E}" srcOrd="0" destOrd="0" presId="urn:microsoft.com/office/officeart/2005/8/layout/chevron2"/>
    <dgm:cxn modelId="{86E00AFA-7E7E-44D2-9032-0C3335D089B1}" srcId="{EEE336E1-B9D1-496C-8C7E-DBE512565553}" destId="{2B5E3AF1-E013-44E8-9E7B-85AA786B93E3}" srcOrd="0" destOrd="0" parTransId="{C1E0C62B-7F5D-4A97-93B1-C74079ECD0F2}" sibTransId="{E7D15A4D-B535-434B-8368-24B93EE2B47A}"/>
    <dgm:cxn modelId="{9558D652-74E0-FD46-B788-8D6E8989068E}" type="presParOf" srcId="{9C89891A-3000-CC4E-B148-A6CC0C9CDA89}" destId="{906C03CF-1A2A-A14D-9691-17026E1823B0}" srcOrd="0" destOrd="0" presId="urn:microsoft.com/office/officeart/2005/8/layout/chevron2"/>
    <dgm:cxn modelId="{9F3D29A6-DCDA-4248-A093-4A6D8764BC0A}" type="presParOf" srcId="{906C03CF-1A2A-A14D-9691-17026E1823B0}" destId="{A297C9DE-0A9E-B749-92C0-D3DDCABF717A}" srcOrd="0" destOrd="0" presId="urn:microsoft.com/office/officeart/2005/8/layout/chevron2"/>
    <dgm:cxn modelId="{43329C4D-B1B4-EF4C-9B33-933A56E8C758}" type="presParOf" srcId="{906C03CF-1A2A-A14D-9691-17026E1823B0}" destId="{D25E5D04-5C5C-7E49-BEC3-8FBC3F7D86E6}" srcOrd="1" destOrd="0" presId="urn:microsoft.com/office/officeart/2005/8/layout/chevron2"/>
    <dgm:cxn modelId="{2BEBCFB3-0DB7-1943-B1B7-7396EB1B69B0}" type="presParOf" srcId="{9C89891A-3000-CC4E-B148-A6CC0C9CDA89}" destId="{C13CEAD8-8C1D-6641-AE23-8E27FC8D6903}" srcOrd="1" destOrd="0" presId="urn:microsoft.com/office/officeart/2005/8/layout/chevron2"/>
    <dgm:cxn modelId="{362EE8E0-6739-244D-897C-EAAE929C35F5}" type="presParOf" srcId="{9C89891A-3000-CC4E-B148-A6CC0C9CDA89}" destId="{B16ECC9D-5CE5-4C4C-A19F-42378B6F5A3D}" srcOrd="2" destOrd="0" presId="urn:microsoft.com/office/officeart/2005/8/layout/chevron2"/>
    <dgm:cxn modelId="{DAEE39DA-68BE-C648-BBFE-A89BA6B4969B}" type="presParOf" srcId="{B16ECC9D-5CE5-4C4C-A19F-42378B6F5A3D}" destId="{5CF4822A-7989-C241-A64B-5B5891F6090E}" srcOrd="0" destOrd="0" presId="urn:microsoft.com/office/officeart/2005/8/layout/chevron2"/>
    <dgm:cxn modelId="{8AFD2A6B-3EB7-2A42-BFB5-082C065A07D4}" type="presParOf" srcId="{B16ECC9D-5CE5-4C4C-A19F-42378B6F5A3D}" destId="{01165B18-52C0-E241-8B6A-27B956A1429D}" srcOrd="1" destOrd="0" presId="urn:microsoft.com/office/officeart/2005/8/layout/chevron2"/>
    <dgm:cxn modelId="{FEC5EB81-DD23-DE41-92FC-75B8F860E2D0}" type="presParOf" srcId="{9C89891A-3000-CC4E-B148-A6CC0C9CDA89}" destId="{20862E04-9D2F-C841-BCC2-939E4526172E}" srcOrd="3" destOrd="0" presId="urn:microsoft.com/office/officeart/2005/8/layout/chevron2"/>
    <dgm:cxn modelId="{198D116C-EE57-FF49-A07E-3C20B7B6D602}" type="presParOf" srcId="{9C89891A-3000-CC4E-B148-A6CC0C9CDA89}" destId="{759B314D-1A1A-C84D-A254-1A04FFCA7AD7}" srcOrd="4" destOrd="0" presId="urn:microsoft.com/office/officeart/2005/8/layout/chevron2"/>
    <dgm:cxn modelId="{029EEBC5-55BE-0640-8299-800333B55813}" type="presParOf" srcId="{759B314D-1A1A-C84D-A254-1A04FFCA7AD7}" destId="{24C239AB-618D-1D4F-AFAC-DF68C799A414}" srcOrd="0" destOrd="0" presId="urn:microsoft.com/office/officeart/2005/8/layout/chevron2"/>
    <dgm:cxn modelId="{5A35C2ED-F4ED-224D-AA67-E7541518250B}" type="presParOf" srcId="{759B314D-1A1A-C84D-A254-1A04FFCA7AD7}" destId="{19E5612C-6986-C74C-86BC-918B7D6005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0034C9-8CEA-4590-84D4-5D51F0A8DCA6}"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US"/>
        </a:p>
      </dgm:t>
    </dgm:pt>
    <dgm:pt modelId="{F63919F9-D247-482B-8A6B-F3859F124E35}">
      <dgm:prSet phldrT="[Text]"/>
      <dgm:spPr/>
      <dgm:t>
        <a:bodyPr/>
        <a:lstStyle/>
        <a:p>
          <a:r>
            <a:rPr lang="en-US" dirty="0">
              <a:latin typeface="+mn-lt"/>
            </a:rPr>
            <a:t>10</a:t>
          </a:r>
        </a:p>
      </dgm:t>
    </dgm:pt>
    <dgm:pt modelId="{7B8F8A3A-9FFB-4320-8CB0-3542465D5848}" type="parTrans" cxnId="{AE2FD92A-550A-45F5-8910-E1C56BE149A4}">
      <dgm:prSet/>
      <dgm:spPr/>
      <dgm:t>
        <a:bodyPr/>
        <a:lstStyle/>
        <a:p>
          <a:endParaRPr lang="en-US"/>
        </a:p>
      </dgm:t>
    </dgm:pt>
    <dgm:pt modelId="{68037DCF-CBFC-4F9A-A404-374F1C55501C}" type="sibTrans" cxnId="{AE2FD92A-550A-45F5-8910-E1C56BE149A4}">
      <dgm:prSet/>
      <dgm:spPr/>
      <dgm:t>
        <a:bodyPr/>
        <a:lstStyle/>
        <a:p>
          <a:endParaRPr lang="en-US"/>
        </a:p>
      </dgm:t>
    </dgm:pt>
    <dgm:pt modelId="{5B949E6A-7697-4F9F-85C7-CA5DAA3269B0}">
      <dgm:prSet phldrT="[Text]"/>
      <dgm:spPr/>
      <dgm:t>
        <a:bodyPr/>
        <a:lstStyle/>
        <a:p>
          <a:pPr>
            <a:buFontTx/>
            <a:buNone/>
          </a:pPr>
          <a:r>
            <a:rPr lang="en-US" dirty="0">
              <a:latin typeface="+mn-lt"/>
            </a:rPr>
            <a:t>	Follow the vaccine manufacture's instructions for storage and disposal</a:t>
          </a:r>
        </a:p>
      </dgm:t>
    </dgm:pt>
    <dgm:pt modelId="{C70F8BC5-B845-4FD0-957A-28F3BB555EE8}" type="parTrans" cxnId="{9C1F468C-461B-45D1-89C1-DCC6FF5D3CFB}">
      <dgm:prSet/>
      <dgm:spPr/>
      <dgm:t>
        <a:bodyPr/>
        <a:lstStyle/>
        <a:p>
          <a:endParaRPr lang="en-US"/>
        </a:p>
      </dgm:t>
    </dgm:pt>
    <dgm:pt modelId="{1000AEF5-9807-48AB-A3D8-5C167BC21127}" type="sibTrans" cxnId="{9C1F468C-461B-45D1-89C1-DCC6FF5D3CFB}">
      <dgm:prSet/>
      <dgm:spPr/>
      <dgm:t>
        <a:bodyPr/>
        <a:lstStyle/>
        <a:p>
          <a:endParaRPr lang="en-US"/>
        </a:p>
      </dgm:t>
    </dgm:pt>
    <dgm:pt modelId="{45933598-E8BB-4462-A040-0E7E6AD04ABA}">
      <dgm:prSet phldrT="[Text]"/>
      <dgm:spPr/>
      <dgm:t>
        <a:bodyPr/>
        <a:lstStyle/>
        <a:p>
          <a:r>
            <a:rPr lang="en-US" dirty="0">
              <a:latin typeface="+mn-lt"/>
            </a:rPr>
            <a:t>11</a:t>
          </a:r>
        </a:p>
      </dgm:t>
    </dgm:pt>
    <dgm:pt modelId="{FB5723F1-982F-4BA1-8991-C3EFE68535D7}" type="parTrans" cxnId="{A5988DE4-BB0D-41DD-AAFD-2BF9788C2F6A}">
      <dgm:prSet/>
      <dgm:spPr/>
      <dgm:t>
        <a:bodyPr/>
        <a:lstStyle/>
        <a:p>
          <a:endParaRPr lang="en-US"/>
        </a:p>
      </dgm:t>
    </dgm:pt>
    <dgm:pt modelId="{C36C7764-86D7-4F50-8ED0-F36D56637838}" type="sibTrans" cxnId="{A5988DE4-BB0D-41DD-AAFD-2BF9788C2F6A}">
      <dgm:prSet/>
      <dgm:spPr/>
      <dgm:t>
        <a:bodyPr/>
        <a:lstStyle/>
        <a:p>
          <a:endParaRPr lang="en-US"/>
        </a:p>
      </dgm:t>
    </dgm:pt>
    <dgm:pt modelId="{945EA708-5CC4-44B8-A22F-5EFD7B3CF1D3}">
      <dgm:prSet phldrT="[Text]"/>
      <dgm:spPr/>
      <dgm:t>
        <a:bodyPr/>
        <a:lstStyle/>
        <a:p>
          <a:pPr>
            <a:buFontTx/>
            <a:buNone/>
          </a:pPr>
          <a:r>
            <a:rPr lang="en-US" dirty="0">
              <a:latin typeface="+mn-lt"/>
            </a:rPr>
            <a:t>	Never “pool” doses (combine partial doses from multiple vials to make one dose for a patient)</a:t>
          </a:r>
        </a:p>
      </dgm:t>
    </dgm:pt>
    <dgm:pt modelId="{E2E32E6F-4D5A-4BCA-B95B-DE532DD0A603}" type="parTrans" cxnId="{17DD0481-A81E-446D-82E4-E669C213F40B}">
      <dgm:prSet/>
      <dgm:spPr/>
      <dgm:t>
        <a:bodyPr/>
        <a:lstStyle/>
        <a:p>
          <a:endParaRPr lang="en-US"/>
        </a:p>
      </dgm:t>
    </dgm:pt>
    <dgm:pt modelId="{030BD17E-EB5B-4F27-AB75-8BE8FFF0DEB4}" type="sibTrans" cxnId="{17DD0481-A81E-446D-82E4-E669C213F40B}">
      <dgm:prSet/>
      <dgm:spPr/>
      <dgm:t>
        <a:bodyPr/>
        <a:lstStyle/>
        <a:p>
          <a:endParaRPr lang="en-US"/>
        </a:p>
      </dgm:t>
    </dgm:pt>
    <dgm:pt modelId="{AFBF41F5-D6DD-4C47-AC3F-95A9C5A5804D}" type="pres">
      <dgm:prSet presAssocID="{6D0034C9-8CEA-4590-84D4-5D51F0A8DCA6}" presName="linearFlow" presStyleCnt="0">
        <dgm:presLayoutVars>
          <dgm:dir/>
          <dgm:animLvl val="lvl"/>
          <dgm:resizeHandles val="exact"/>
        </dgm:presLayoutVars>
      </dgm:prSet>
      <dgm:spPr/>
    </dgm:pt>
    <dgm:pt modelId="{EF053D53-00F7-6247-B845-A6CB94A7A716}" type="pres">
      <dgm:prSet presAssocID="{F63919F9-D247-482B-8A6B-F3859F124E35}" presName="composite" presStyleCnt="0"/>
      <dgm:spPr/>
    </dgm:pt>
    <dgm:pt modelId="{8D7D1814-F927-7946-A7E3-63C2BDBF269E}" type="pres">
      <dgm:prSet presAssocID="{F63919F9-D247-482B-8A6B-F3859F124E35}" presName="parentText" presStyleLbl="alignNode1" presStyleIdx="0" presStyleCnt="2">
        <dgm:presLayoutVars>
          <dgm:chMax val="1"/>
          <dgm:bulletEnabled val="1"/>
        </dgm:presLayoutVars>
      </dgm:prSet>
      <dgm:spPr/>
    </dgm:pt>
    <dgm:pt modelId="{D8B1D345-0202-214C-B120-B4066A2E2241}" type="pres">
      <dgm:prSet presAssocID="{F63919F9-D247-482B-8A6B-F3859F124E35}" presName="descendantText" presStyleLbl="alignAcc1" presStyleIdx="0" presStyleCnt="2">
        <dgm:presLayoutVars>
          <dgm:bulletEnabled val="1"/>
        </dgm:presLayoutVars>
      </dgm:prSet>
      <dgm:spPr/>
    </dgm:pt>
    <dgm:pt modelId="{6582BFB8-565B-104E-8DA6-77DA05F7B6CE}" type="pres">
      <dgm:prSet presAssocID="{68037DCF-CBFC-4F9A-A404-374F1C55501C}" presName="sp" presStyleCnt="0"/>
      <dgm:spPr/>
    </dgm:pt>
    <dgm:pt modelId="{E5D07B32-E30D-7D4E-859E-B3B37707851D}" type="pres">
      <dgm:prSet presAssocID="{45933598-E8BB-4462-A040-0E7E6AD04ABA}" presName="composite" presStyleCnt="0"/>
      <dgm:spPr/>
    </dgm:pt>
    <dgm:pt modelId="{7A50809B-2921-414D-B3B4-24FC07FBDB97}" type="pres">
      <dgm:prSet presAssocID="{45933598-E8BB-4462-A040-0E7E6AD04ABA}" presName="parentText" presStyleLbl="alignNode1" presStyleIdx="1" presStyleCnt="2">
        <dgm:presLayoutVars>
          <dgm:chMax val="1"/>
          <dgm:bulletEnabled val="1"/>
        </dgm:presLayoutVars>
      </dgm:prSet>
      <dgm:spPr/>
    </dgm:pt>
    <dgm:pt modelId="{601B7126-0DA2-2D4B-895D-C7C766DA2066}" type="pres">
      <dgm:prSet presAssocID="{45933598-E8BB-4462-A040-0E7E6AD04ABA}" presName="descendantText" presStyleLbl="alignAcc1" presStyleIdx="1" presStyleCnt="2">
        <dgm:presLayoutVars>
          <dgm:bulletEnabled val="1"/>
        </dgm:presLayoutVars>
      </dgm:prSet>
      <dgm:spPr/>
    </dgm:pt>
  </dgm:ptLst>
  <dgm:cxnLst>
    <dgm:cxn modelId="{AE2FD92A-550A-45F5-8910-E1C56BE149A4}" srcId="{6D0034C9-8CEA-4590-84D4-5D51F0A8DCA6}" destId="{F63919F9-D247-482B-8A6B-F3859F124E35}" srcOrd="0" destOrd="0" parTransId="{7B8F8A3A-9FFB-4320-8CB0-3542465D5848}" sibTransId="{68037DCF-CBFC-4F9A-A404-374F1C55501C}"/>
    <dgm:cxn modelId="{7A15FF43-B7C2-094B-8048-3A05DCB1BAE2}" type="presOf" srcId="{F63919F9-D247-482B-8A6B-F3859F124E35}" destId="{8D7D1814-F927-7946-A7E3-63C2BDBF269E}" srcOrd="0" destOrd="0" presId="urn:microsoft.com/office/officeart/2005/8/layout/chevron2"/>
    <dgm:cxn modelId="{A0DEF859-E423-1344-A581-6CB52050A452}" type="presOf" srcId="{45933598-E8BB-4462-A040-0E7E6AD04ABA}" destId="{7A50809B-2921-414D-B3B4-24FC07FBDB97}" srcOrd="0" destOrd="0" presId="urn:microsoft.com/office/officeart/2005/8/layout/chevron2"/>
    <dgm:cxn modelId="{17DD0481-A81E-446D-82E4-E669C213F40B}" srcId="{45933598-E8BB-4462-A040-0E7E6AD04ABA}" destId="{945EA708-5CC4-44B8-A22F-5EFD7B3CF1D3}" srcOrd="0" destOrd="0" parTransId="{E2E32E6F-4D5A-4BCA-B95B-DE532DD0A603}" sibTransId="{030BD17E-EB5B-4F27-AB75-8BE8FFF0DEB4}"/>
    <dgm:cxn modelId="{9C1F468C-461B-45D1-89C1-DCC6FF5D3CFB}" srcId="{F63919F9-D247-482B-8A6B-F3859F124E35}" destId="{5B949E6A-7697-4F9F-85C7-CA5DAA3269B0}" srcOrd="0" destOrd="0" parTransId="{C70F8BC5-B845-4FD0-957A-28F3BB555EE8}" sibTransId="{1000AEF5-9807-48AB-A3D8-5C167BC21127}"/>
    <dgm:cxn modelId="{A52A79B3-B22D-5F43-8F7C-62458DB54C4E}" type="presOf" srcId="{6D0034C9-8CEA-4590-84D4-5D51F0A8DCA6}" destId="{AFBF41F5-D6DD-4C47-AC3F-95A9C5A5804D}" srcOrd="0" destOrd="0" presId="urn:microsoft.com/office/officeart/2005/8/layout/chevron2"/>
    <dgm:cxn modelId="{A5988DE4-BB0D-41DD-AAFD-2BF9788C2F6A}" srcId="{6D0034C9-8CEA-4590-84D4-5D51F0A8DCA6}" destId="{45933598-E8BB-4462-A040-0E7E6AD04ABA}" srcOrd="1" destOrd="0" parTransId="{FB5723F1-982F-4BA1-8991-C3EFE68535D7}" sibTransId="{C36C7764-86D7-4F50-8ED0-F36D56637838}"/>
    <dgm:cxn modelId="{0083CDE9-0042-D94E-8F2D-D85282F724D1}" type="presOf" srcId="{945EA708-5CC4-44B8-A22F-5EFD7B3CF1D3}" destId="{601B7126-0DA2-2D4B-895D-C7C766DA2066}" srcOrd="0" destOrd="0" presId="urn:microsoft.com/office/officeart/2005/8/layout/chevron2"/>
    <dgm:cxn modelId="{A87A7EF9-D338-084C-AE37-AC80DC09F13B}" type="presOf" srcId="{5B949E6A-7697-4F9F-85C7-CA5DAA3269B0}" destId="{D8B1D345-0202-214C-B120-B4066A2E2241}" srcOrd="0" destOrd="0" presId="urn:microsoft.com/office/officeart/2005/8/layout/chevron2"/>
    <dgm:cxn modelId="{730E0164-4B1B-624C-AC7E-F0645D8346CD}" type="presParOf" srcId="{AFBF41F5-D6DD-4C47-AC3F-95A9C5A5804D}" destId="{EF053D53-00F7-6247-B845-A6CB94A7A716}" srcOrd="0" destOrd="0" presId="urn:microsoft.com/office/officeart/2005/8/layout/chevron2"/>
    <dgm:cxn modelId="{8531DF4E-AB13-2E49-844C-807C6C762132}" type="presParOf" srcId="{EF053D53-00F7-6247-B845-A6CB94A7A716}" destId="{8D7D1814-F927-7946-A7E3-63C2BDBF269E}" srcOrd="0" destOrd="0" presId="urn:microsoft.com/office/officeart/2005/8/layout/chevron2"/>
    <dgm:cxn modelId="{2534D9AF-E4CA-F048-9E29-9DF67058048A}" type="presParOf" srcId="{EF053D53-00F7-6247-B845-A6CB94A7A716}" destId="{D8B1D345-0202-214C-B120-B4066A2E2241}" srcOrd="1" destOrd="0" presId="urn:microsoft.com/office/officeart/2005/8/layout/chevron2"/>
    <dgm:cxn modelId="{B87A056F-FE60-E54C-8429-703DE16504AF}" type="presParOf" srcId="{AFBF41F5-D6DD-4C47-AC3F-95A9C5A5804D}" destId="{6582BFB8-565B-104E-8DA6-77DA05F7B6CE}" srcOrd="1" destOrd="0" presId="urn:microsoft.com/office/officeart/2005/8/layout/chevron2"/>
    <dgm:cxn modelId="{6978386F-96B9-D14E-849F-64598A7C3FED}" type="presParOf" srcId="{AFBF41F5-D6DD-4C47-AC3F-95A9C5A5804D}" destId="{E5D07B32-E30D-7D4E-859E-B3B37707851D}" srcOrd="2" destOrd="0" presId="urn:microsoft.com/office/officeart/2005/8/layout/chevron2"/>
    <dgm:cxn modelId="{D06DDD1F-11CA-7E4D-9365-1C5CF954AEEF}" type="presParOf" srcId="{E5D07B32-E30D-7D4E-859E-B3B37707851D}" destId="{7A50809B-2921-414D-B3B4-24FC07FBDB97}" srcOrd="0" destOrd="0" presId="urn:microsoft.com/office/officeart/2005/8/layout/chevron2"/>
    <dgm:cxn modelId="{EB309399-B4CD-664F-B874-3668C9EA089D}" type="presParOf" srcId="{E5D07B32-E30D-7D4E-859E-B3B37707851D}" destId="{601B7126-0DA2-2D4B-895D-C7C766DA20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CE05-CE45-48C7-9DA5-F99DFC69255E}">
      <dsp:nvSpPr>
        <dsp:cNvPr id="0" name=""/>
        <dsp:cNvSpPr/>
      </dsp:nvSpPr>
      <dsp:spPr>
        <a:xfrm>
          <a:off x="1620809" y="227890"/>
          <a:ext cx="745927" cy="7459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13C796-F0DA-45D0-84D4-28947A7A8D11}">
      <dsp:nvSpPr>
        <dsp:cNvPr id="0" name=""/>
        <dsp:cNvSpPr/>
      </dsp:nvSpPr>
      <dsp:spPr>
        <a:xfrm>
          <a:off x="1039917" y="1307193"/>
          <a:ext cx="1657617" cy="131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mn-lt"/>
            </a:rPr>
            <a:t>Measures taken to perform injections in a safe manner for patients and providers</a:t>
          </a:r>
        </a:p>
      </dsp:txBody>
      <dsp:txXfrm>
        <a:off x="1039917" y="1307193"/>
        <a:ext cx="1657617" cy="1311201"/>
      </dsp:txXfrm>
    </dsp:sp>
    <dsp:sp modelId="{90B2650F-89C9-4835-B2F4-F1285FD3BBE9}">
      <dsp:nvSpPr>
        <dsp:cNvPr id="0" name=""/>
        <dsp:cNvSpPr/>
      </dsp:nvSpPr>
      <dsp:spPr>
        <a:xfrm>
          <a:off x="3953229" y="218267"/>
          <a:ext cx="745927" cy="7459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86693-EB5A-48D2-81B7-40E7C8B04B69}">
      <dsp:nvSpPr>
        <dsp:cNvPr id="0" name=""/>
        <dsp:cNvSpPr/>
      </dsp:nvSpPr>
      <dsp:spPr>
        <a:xfrm>
          <a:off x="3497384" y="1327306"/>
          <a:ext cx="1657617" cy="131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baseline="0" dirty="0">
              <a:latin typeface="+mn-lt"/>
            </a:rPr>
            <a:t>Prevent harms such as needlestick injuries</a:t>
          </a:r>
        </a:p>
        <a:p>
          <a:pPr marL="0" lvl="0" indent="0" algn="ctr" defTabSz="622300">
            <a:spcBef>
              <a:spcPct val="0"/>
            </a:spcBef>
            <a:spcAft>
              <a:spcPct val="35000"/>
            </a:spcAft>
            <a:buNone/>
          </a:pPr>
          <a:endParaRPr lang="en-US" sz="1100" kern="1200" dirty="0">
            <a:latin typeface="+mn-lt"/>
          </a:endParaRPr>
        </a:p>
      </dsp:txBody>
      <dsp:txXfrm>
        <a:off x="3497384" y="1327306"/>
        <a:ext cx="1657617" cy="1311201"/>
      </dsp:txXfrm>
    </dsp:sp>
    <dsp:sp modelId="{F2E0280F-1690-429D-BE9D-50424B9E2062}">
      <dsp:nvSpPr>
        <dsp:cNvPr id="0" name=""/>
        <dsp:cNvSpPr/>
      </dsp:nvSpPr>
      <dsp:spPr>
        <a:xfrm>
          <a:off x="6314509" y="152775"/>
          <a:ext cx="745927" cy="7459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49DCB-88DF-4A30-9572-29A8A2CB61C2}">
      <dsp:nvSpPr>
        <dsp:cNvPr id="0" name=""/>
        <dsp:cNvSpPr/>
      </dsp:nvSpPr>
      <dsp:spPr>
        <a:xfrm>
          <a:off x="5945221" y="1297123"/>
          <a:ext cx="1657617" cy="131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90000"/>
            </a:lnSpc>
            <a:spcBef>
              <a:spcPct val="0"/>
            </a:spcBef>
            <a:spcAft>
              <a:spcPct val="35000"/>
            </a:spcAft>
            <a:buNone/>
          </a:pPr>
          <a:r>
            <a:rPr lang="en-US" sz="1400" kern="1200" dirty="0">
              <a:latin typeface="+mn-lt"/>
            </a:rPr>
            <a:t>Prevent transmission of infectious diseases from: </a:t>
          </a:r>
        </a:p>
        <a:p>
          <a:pPr marL="0" lvl="0" indent="0" algn="ctr" defTabSz="622300">
            <a:lnSpc>
              <a:spcPct val="90000"/>
            </a:lnSpc>
            <a:spcBef>
              <a:spcPct val="0"/>
            </a:spcBef>
            <a:spcAft>
              <a:spcPct val="35000"/>
            </a:spcAft>
            <a:buNone/>
          </a:pPr>
          <a:r>
            <a:rPr lang="en-US" sz="1400" kern="1200" dirty="0">
              <a:latin typeface="+mn-lt"/>
            </a:rPr>
            <a:t>- Patient to patient</a:t>
          </a:r>
        </a:p>
        <a:p>
          <a:pPr marL="0" lvl="0" indent="0" algn="ctr" defTabSz="622300">
            <a:lnSpc>
              <a:spcPct val="90000"/>
            </a:lnSpc>
            <a:spcBef>
              <a:spcPct val="0"/>
            </a:spcBef>
            <a:spcAft>
              <a:spcPct val="35000"/>
            </a:spcAft>
            <a:buNone/>
          </a:pPr>
          <a:r>
            <a:rPr lang="en-US" sz="1400" kern="1200" dirty="0">
              <a:latin typeface="+mn-lt"/>
            </a:rPr>
            <a:t>- Provider to patient</a:t>
          </a:r>
        </a:p>
        <a:p>
          <a:pPr marL="0" lvl="0" indent="0" algn="ctr" defTabSz="622300">
            <a:lnSpc>
              <a:spcPct val="90000"/>
            </a:lnSpc>
            <a:spcBef>
              <a:spcPct val="0"/>
            </a:spcBef>
            <a:spcAft>
              <a:spcPct val="35000"/>
            </a:spcAft>
            <a:buNone/>
          </a:pPr>
          <a:r>
            <a:rPr lang="en-US" sz="1400" kern="1200" dirty="0">
              <a:latin typeface="+mn-lt"/>
            </a:rPr>
            <a:t>- Patient to Provider</a:t>
          </a:r>
        </a:p>
      </dsp:txBody>
      <dsp:txXfrm>
        <a:off x="5945221" y="1297123"/>
        <a:ext cx="1657617" cy="131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8E045-990E-BD40-945A-0AFD991578E1}">
      <dsp:nvSpPr>
        <dsp:cNvPr id="0" name=""/>
        <dsp:cNvSpPr/>
      </dsp:nvSpPr>
      <dsp:spPr>
        <a:xfrm rot="5400000">
          <a:off x="-149652" y="150219"/>
          <a:ext cx="997682" cy="6983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1</a:t>
          </a:r>
        </a:p>
      </dsp:txBody>
      <dsp:txXfrm rot="-5400000">
        <a:off x="0" y="349756"/>
        <a:ext cx="698378" cy="299304"/>
      </dsp:txXfrm>
    </dsp:sp>
    <dsp:sp modelId="{95D4BF56-DE26-B44C-952B-55DEDB488085}">
      <dsp:nvSpPr>
        <dsp:cNvPr id="0" name=""/>
        <dsp:cNvSpPr/>
      </dsp:nvSpPr>
      <dsp:spPr>
        <a:xfrm rot="5400000">
          <a:off x="4139742" y="-3440797"/>
          <a:ext cx="648493" cy="753122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Always prepare multi-dose vial injections in a clean, designated area away from patient care spaces</a:t>
          </a:r>
        </a:p>
      </dsp:txBody>
      <dsp:txXfrm rot="-5400000">
        <a:off x="698379" y="32223"/>
        <a:ext cx="7499564" cy="585179"/>
      </dsp:txXfrm>
    </dsp:sp>
    <dsp:sp modelId="{5E2E18D2-222C-3547-9CE7-1FCBB5A8D669}">
      <dsp:nvSpPr>
        <dsp:cNvPr id="0" name=""/>
        <dsp:cNvSpPr/>
      </dsp:nvSpPr>
      <dsp:spPr>
        <a:xfrm rot="5400000">
          <a:off x="-149652" y="940744"/>
          <a:ext cx="997682" cy="698378"/>
        </a:xfrm>
        <a:prstGeom prst="chevron">
          <a:avLst/>
        </a:prstGeom>
        <a:solidFill>
          <a:schemeClr val="accent2">
            <a:hueOff val="-4204325"/>
            <a:satOff val="19543"/>
            <a:lumOff val="13137"/>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2</a:t>
          </a:r>
        </a:p>
      </dsp:txBody>
      <dsp:txXfrm rot="-5400000">
        <a:off x="0" y="1140281"/>
        <a:ext cx="698378" cy="299304"/>
      </dsp:txXfrm>
    </dsp:sp>
    <dsp:sp modelId="{C8094EAA-9E17-6741-A9BD-06BC65952793}">
      <dsp:nvSpPr>
        <dsp:cNvPr id="0" name=""/>
        <dsp:cNvSpPr/>
      </dsp:nvSpPr>
      <dsp:spPr>
        <a:xfrm rot="5400000">
          <a:off x="4139742" y="-2650271"/>
          <a:ext cx="648493" cy="7531221"/>
        </a:xfrm>
        <a:prstGeom prst="round2SameRect">
          <a:avLst/>
        </a:prstGeom>
        <a:solidFill>
          <a:schemeClr val="lt1">
            <a:alpha val="90000"/>
            <a:hueOff val="0"/>
            <a:satOff val="0"/>
            <a:lumOff val="0"/>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Clean your hands before touching the vial</a:t>
          </a:r>
        </a:p>
      </dsp:txBody>
      <dsp:txXfrm rot="-5400000">
        <a:off x="698379" y="822749"/>
        <a:ext cx="7499564" cy="585179"/>
      </dsp:txXfrm>
    </dsp:sp>
    <dsp:sp modelId="{14483813-0663-F948-B7FF-8F8F5F828B3D}">
      <dsp:nvSpPr>
        <dsp:cNvPr id="0" name=""/>
        <dsp:cNvSpPr/>
      </dsp:nvSpPr>
      <dsp:spPr>
        <a:xfrm rot="5400000">
          <a:off x="-149652" y="1731269"/>
          <a:ext cx="997682" cy="698378"/>
        </a:xfrm>
        <a:prstGeom prst="chevron">
          <a:avLst/>
        </a:prstGeom>
        <a:solidFill>
          <a:schemeClr val="accent2">
            <a:hueOff val="-8408651"/>
            <a:satOff val="39085"/>
            <a:lumOff val="26274"/>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3</a:t>
          </a:r>
        </a:p>
      </dsp:txBody>
      <dsp:txXfrm rot="-5400000">
        <a:off x="0" y="1930806"/>
        <a:ext cx="698378" cy="299304"/>
      </dsp:txXfrm>
    </dsp:sp>
    <dsp:sp modelId="{C59CD56A-A757-2C44-A65B-E75DC32D04DF}">
      <dsp:nvSpPr>
        <dsp:cNvPr id="0" name=""/>
        <dsp:cNvSpPr/>
      </dsp:nvSpPr>
      <dsp:spPr>
        <a:xfrm rot="5400000">
          <a:off x="4139742" y="-1859746"/>
          <a:ext cx="648493" cy="7531221"/>
        </a:xfrm>
        <a:prstGeom prst="round2SameRect">
          <a:avLst/>
        </a:prstGeom>
        <a:solidFill>
          <a:schemeClr val="lt1">
            <a:alpha val="90000"/>
            <a:hueOff val="0"/>
            <a:satOff val="0"/>
            <a:lumOff val="0"/>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Check the label to make sure it is a multi-dose vial</a:t>
          </a:r>
        </a:p>
      </dsp:txBody>
      <dsp:txXfrm rot="-5400000">
        <a:off x="698379" y="1613274"/>
        <a:ext cx="7499564" cy="585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81C7-0650-AC49-8F1E-1541E8D9DD99}">
      <dsp:nvSpPr>
        <dsp:cNvPr id="0" name=""/>
        <dsp:cNvSpPr/>
      </dsp:nvSpPr>
      <dsp:spPr>
        <a:xfrm rot="5400000">
          <a:off x="-149652" y="150219"/>
          <a:ext cx="997682" cy="6983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4</a:t>
          </a:r>
        </a:p>
      </dsp:txBody>
      <dsp:txXfrm rot="-5400000">
        <a:off x="0" y="349756"/>
        <a:ext cx="698378" cy="299304"/>
      </dsp:txXfrm>
    </dsp:sp>
    <dsp:sp modelId="{368A7A7A-D5A8-354F-9DF4-C412D9874BB1}">
      <dsp:nvSpPr>
        <dsp:cNvPr id="0" name=""/>
        <dsp:cNvSpPr/>
      </dsp:nvSpPr>
      <dsp:spPr>
        <a:xfrm rot="5400000">
          <a:off x="4139742" y="-3440797"/>
          <a:ext cx="648493" cy="753122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Check to make sure the vaccine is not expired or “beyond use”</a:t>
          </a:r>
        </a:p>
      </dsp:txBody>
      <dsp:txXfrm rot="-5400000">
        <a:off x="698379" y="32223"/>
        <a:ext cx="7499564" cy="585179"/>
      </dsp:txXfrm>
    </dsp:sp>
    <dsp:sp modelId="{389B7328-E75B-B24F-87CA-8EAB626B7D4D}">
      <dsp:nvSpPr>
        <dsp:cNvPr id="0" name=""/>
        <dsp:cNvSpPr/>
      </dsp:nvSpPr>
      <dsp:spPr>
        <a:xfrm rot="5400000">
          <a:off x="-149652" y="940744"/>
          <a:ext cx="997682" cy="698378"/>
        </a:xfrm>
        <a:prstGeom prst="chevron">
          <a:avLst/>
        </a:prstGeom>
        <a:solidFill>
          <a:schemeClr val="accent2">
            <a:hueOff val="-4204325"/>
            <a:satOff val="19543"/>
            <a:lumOff val="13137"/>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5</a:t>
          </a:r>
        </a:p>
      </dsp:txBody>
      <dsp:txXfrm rot="-5400000">
        <a:off x="0" y="1140281"/>
        <a:ext cx="698378" cy="299304"/>
      </dsp:txXfrm>
    </dsp:sp>
    <dsp:sp modelId="{E17F023F-30E5-9242-859E-535C0070D91F}">
      <dsp:nvSpPr>
        <dsp:cNvPr id="0" name=""/>
        <dsp:cNvSpPr/>
      </dsp:nvSpPr>
      <dsp:spPr>
        <a:xfrm rot="5400000">
          <a:off x="4139742" y="-2650271"/>
          <a:ext cx="648493" cy="7531221"/>
        </a:xfrm>
        <a:prstGeom prst="round2SameRect">
          <a:avLst/>
        </a:prstGeom>
        <a:solidFill>
          <a:schemeClr val="lt1">
            <a:alpha val="90000"/>
            <a:hueOff val="0"/>
            <a:satOff val="0"/>
            <a:lumOff val="0"/>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Look and see if the vaccine appears the way the vaccine manufacture tells you it should</a:t>
          </a:r>
        </a:p>
      </dsp:txBody>
      <dsp:txXfrm rot="-5400000">
        <a:off x="698379" y="822749"/>
        <a:ext cx="7499564" cy="585179"/>
      </dsp:txXfrm>
    </dsp:sp>
    <dsp:sp modelId="{9300B939-48D8-DC4C-AFD1-99B1A32E7EF8}">
      <dsp:nvSpPr>
        <dsp:cNvPr id="0" name=""/>
        <dsp:cNvSpPr/>
      </dsp:nvSpPr>
      <dsp:spPr>
        <a:xfrm rot="5400000">
          <a:off x="-149652" y="1731269"/>
          <a:ext cx="997682" cy="698378"/>
        </a:xfrm>
        <a:prstGeom prst="chevron">
          <a:avLst/>
        </a:prstGeom>
        <a:solidFill>
          <a:schemeClr val="accent2">
            <a:hueOff val="-8408651"/>
            <a:satOff val="39085"/>
            <a:lumOff val="26274"/>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6</a:t>
          </a:r>
        </a:p>
      </dsp:txBody>
      <dsp:txXfrm rot="-5400000">
        <a:off x="0" y="1930806"/>
        <a:ext cx="698378" cy="299304"/>
      </dsp:txXfrm>
    </dsp:sp>
    <dsp:sp modelId="{A28E433E-7692-BD47-BE8A-297DFD6FEDC9}">
      <dsp:nvSpPr>
        <dsp:cNvPr id="0" name=""/>
        <dsp:cNvSpPr/>
      </dsp:nvSpPr>
      <dsp:spPr>
        <a:xfrm rot="5400000">
          <a:off x="4139742" y="-1859746"/>
          <a:ext cx="648493" cy="7531221"/>
        </a:xfrm>
        <a:prstGeom prst="round2SameRect">
          <a:avLst/>
        </a:prstGeom>
        <a:solidFill>
          <a:schemeClr val="lt1">
            <a:alpha val="90000"/>
            <a:hueOff val="0"/>
            <a:satOff val="0"/>
            <a:lumOff val="0"/>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Use brand-new, sterile needles and syringes for every vaccine dose</a:t>
          </a:r>
        </a:p>
      </dsp:txBody>
      <dsp:txXfrm rot="-5400000">
        <a:off x="698379" y="1613274"/>
        <a:ext cx="7499564" cy="5851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7C9DE-0A9E-B749-92C0-D3DDCABF717A}">
      <dsp:nvSpPr>
        <dsp:cNvPr id="0" name=""/>
        <dsp:cNvSpPr/>
      </dsp:nvSpPr>
      <dsp:spPr>
        <a:xfrm rot="5400000">
          <a:off x="-149652" y="150219"/>
          <a:ext cx="997682" cy="69837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7</a:t>
          </a:r>
        </a:p>
      </dsp:txBody>
      <dsp:txXfrm rot="-5400000">
        <a:off x="0" y="349756"/>
        <a:ext cx="698378" cy="299304"/>
      </dsp:txXfrm>
    </dsp:sp>
    <dsp:sp modelId="{D25E5D04-5C5C-7E49-BEC3-8FBC3F7D86E6}">
      <dsp:nvSpPr>
        <dsp:cNvPr id="0" name=""/>
        <dsp:cNvSpPr/>
      </dsp:nvSpPr>
      <dsp:spPr>
        <a:xfrm rot="5400000">
          <a:off x="4139742" y="-3440797"/>
          <a:ext cx="648493" cy="753122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Disinfect the top part of the vial (the vial stopper) with an alcohol prep pad – every time</a:t>
          </a:r>
        </a:p>
      </dsp:txBody>
      <dsp:txXfrm rot="-5400000">
        <a:off x="698379" y="32223"/>
        <a:ext cx="7499564" cy="585179"/>
      </dsp:txXfrm>
    </dsp:sp>
    <dsp:sp modelId="{5CF4822A-7989-C241-A64B-5B5891F6090E}">
      <dsp:nvSpPr>
        <dsp:cNvPr id="0" name=""/>
        <dsp:cNvSpPr/>
      </dsp:nvSpPr>
      <dsp:spPr>
        <a:xfrm rot="5400000">
          <a:off x="-149652" y="940744"/>
          <a:ext cx="997682" cy="698378"/>
        </a:xfrm>
        <a:prstGeom prst="chevron">
          <a:avLst/>
        </a:prstGeom>
        <a:solidFill>
          <a:schemeClr val="accent2">
            <a:hueOff val="-4204325"/>
            <a:satOff val="19543"/>
            <a:lumOff val="13137"/>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8</a:t>
          </a:r>
        </a:p>
      </dsp:txBody>
      <dsp:txXfrm rot="-5400000">
        <a:off x="0" y="1140281"/>
        <a:ext cx="698378" cy="299304"/>
      </dsp:txXfrm>
    </dsp:sp>
    <dsp:sp modelId="{01165B18-52C0-E241-8B6A-27B956A1429D}">
      <dsp:nvSpPr>
        <dsp:cNvPr id="0" name=""/>
        <dsp:cNvSpPr/>
      </dsp:nvSpPr>
      <dsp:spPr>
        <a:xfrm rot="5400000">
          <a:off x="4139742" y="-2650271"/>
          <a:ext cx="648493" cy="7531221"/>
        </a:xfrm>
        <a:prstGeom prst="round2SameRect">
          <a:avLst/>
        </a:prstGeom>
        <a:solidFill>
          <a:schemeClr val="lt1">
            <a:alpha val="90000"/>
            <a:hueOff val="0"/>
            <a:satOff val="0"/>
            <a:lumOff val="0"/>
            <a:alphaOff val="0"/>
          </a:schemeClr>
        </a:solidFill>
        <a:ln w="12700" cap="flat" cmpd="sng" algn="ctr">
          <a:solidFill>
            <a:schemeClr val="accent2">
              <a:hueOff val="-4204325"/>
              <a:satOff val="19543"/>
              <a:lumOff val="1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Make sure the top is dry before sticking the needle in it</a:t>
          </a:r>
        </a:p>
      </dsp:txBody>
      <dsp:txXfrm rot="-5400000">
        <a:off x="698379" y="822749"/>
        <a:ext cx="7499564" cy="585179"/>
      </dsp:txXfrm>
    </dsp:sp>
    <dsp:sp modelId="{24C239AB-618D-1D4F-AFAC-DF68C799A414}">
      <dsp:nvSpPr>
        <dsp:cNvPr id="0" name=""/>
        <dsp:cNvSpPr/>
      </dsp:nvSpPr>
      <dsp:spPr>
        <a:xfrm rot="5400000">
          <a:off x="-149652" y="1731269"/>
          <a:ext cx="997682" cy="698378"/>
        </a:xfrm>
        <a:prstGeom prst="chevron">
          <a:avLst/>
        </a:prstGeom>
        <a:solidFill>
          <a:schemeClr val="accent2">
            <a:hueOff val="-8408651"/>
            <a:satOff val="39085"/>
            <a:lumOff val="26274"/>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rPr>
            <a:t>9</a:t>
          </a:r>
        </a:p>
      </dsp:txBody>
      <dsp:txXfrm rot="-5400000">
        <a:off x="0" y="1930806"/>
        <a:ext cx="698378" cy="299304"/>
      </dsp:txXfrm>
    </dsp:sp>
    <dsp:sp modelId="{19E5612C-6986-C74C-86BC-918B7D600523}">
      <dsp:nvSpPr>
        <dsp:cNvPr id="0" name=""/>
        <dsp:cNvSpPr/>
      </dsp:nvSpPr>
      <dsp:spPr>
        <a:xfrm rot="5400000">
          <a:off x="4139742" y="-1859746"/>
          <a:ext cx="648493" cy="7531221"/>
        </a:xfrm>
        <a:prstGeom prst="round2SameRect">
          <a:avLst/>
        </a:prstGeom>
        <a:solidFill>
          <a:schemeClr val="lt1">
            <a:alpha val="90000"/>
            <a:hueOff val="0"/>
            <a:satOff val="0"/>
            <a:lumOff val="0"/>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latin typeface="+mn-lt"/>
            </a:rPr>
            <a:t>	When you first put a needle in, write the date and time it was opened on the label</a:t>
          </a:r>
        </a:p>
      </dsp:txBody>
      <dsp:txXfrm rot="-5400000">
        <a:off x="698379" y="1613274"/>
        <a:ext cx="7499564" cy="585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D1814-F927-7946-A7E3-63C2BDBF269E}">
      <dsp:nvSpPr>
        <dsp:cNvPr id="0" name=""/>
        <dsp:cNvSpPr/>
      </dsp:nvSpPr>
      <dsp:spPr>
        <a:xfrm rot="5400000">
          <a:off x="-215786" y="216494"/>
          <a:ext cx="1438578" cy="100700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10</a:t>
          </a:r>
        </a:p>
      </dsp:txBody>
      <dsp:txXfrm rot="-5400000">
        <a:off x="1" y="504209"/>
        <a:ext cx="1007004" cy="431574"/>
      </dsp:txXfrm>
    </dsp:sp>
    <dsp:sp modelId="{D8B1D345-0202-214C-B120-B4066A2E2241}">
      <dsp:nvSpPr>
        <dsp:cNvPr id="0" name=""/>
        <dsp:cNvSpPr/>
      </dsp:nvSpPr>
      <dsp:spPr>
        <a:xfrm rot="5400000">
          <a:off x="4150764" y="-3143052"/>
          <a:ext cx="935075" cy="722259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Tx/>
            <a:buNone/>
          </a:pPr>
          <a:r>
            <a:rPr lang="en-US" sz="2700" kern="1200" dirty="0">
              <a:latin typeface="+mn-lt"/>
            </a:rPr>
            <a:t>	Follow the vaccine manufacture's instructions for storage and disposal</a:t>
          </a:r>
        </a:p>
      </dsp:txBody>
      <dsp:txXfrm rot="-5400000">
        <a:off x="1007005" y="46354"/>
        <a:ext cx="7176948" cy="843781"/>
      </dsp:txXfrm>
    </dsp:sp>
    <dsp:sp modelId="{7A50809B-2921-414D-B3B4-24FC07FBDB97}">
      <dsp:nvSpPr>
        <dsp:cNvPr id="0" name=""/>
        <dsp:cNvSpPr/>
      </dsp:nvSpPr>
      <dsp:spPr>
        <a:xfrm rot="5400000">
          <a:off x="-215786" y="1356368"/>
          <a:ext cx="1438578" cy="1007004"/>
        </a:xfrm>
        <a:prstGeom prst="chevron">
          <a:avLst/>
        </a:prstGeom>
        <a:solidFill>
          <a:schemeClr val="accent2">
            <a:hueOff val="-8408651"/>
            <a:satOff val="39085"/>
            <a:lumOff val="26274"/>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11</a:t>
          </a:r>
        </a:p>
      </dsp:txBody>
      <dsp:txXfrm rot="-5400000">
        <a:off x="1" y="1644083"/>
        <a:ext cx="1007004" cy="431574"/>
      </dsp:txXfrm>
    </dsp:sp>
    <dsp:sp modelId="{601B7126-0DA2-2D4B-895D-C7C766DA2066}">
      <dsp:nvSpPr>
        <dsp:cNvPr id="0" name=""/>
        <dsp:cNvSpPr/>
      </dsp:nvSpPr>
      <dsp:spPr>
        <a:xfrm rot="5400000">
          <a:off x="4150764" y="-2003178"/>
          <a:ext cx="935075" cy="7222595"/>
        </a:xfrm>
        <a:prstGeom prst="round2SameRect">
          <a:avLst/>
        </a:prstGeom>
        <a:solidFill>
          <a:schemeClr val="lt1">
            <a:alpha val="90000"/>
            <a:hueOff val="0"/>
            <a:satOff val="0"/>
            <a:lumOff val="0"/>
            <a:alphaOff val="0"/>
          </a:schemeClr>
        </a:solidFill>
        <a:ln w="12700" cap="flat" cmpd="sng" algn="ctr">
          <a:solidFill>
            <a:schemeClr val="accent2">
              <a:hueOff val="-8408651"/>
              <a:satOff val="39085"/>
              <a:lumOff val="2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Tx/>
            <a:buNone/>
          </a:pPr>
          <a:r>
            <a:rPr lang="en-US" sz="2700" kern="1200" dirty="0">
              <a:latin typeface="+mn-lt"/>
            </a:rPr>
            <a:t>	Never “pool” doses (combine partial doses from multiple vials to make one dose for a patient)</a:t>
          </a:r>
        </a:p>
      </dsp:txBody>
      <dsp:txXfrm rot="-5400000">
        <a:off x="1007005" y="1186228"/>
        <a:ext cx="7176948" cy="84378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4357-4D58-41BD-AA4F-24FD74F95C95}"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589BC-EB62-43CF-83F6-7753B22F4DE5}" type="slidenum">
              <a:rPr lang="en-US" smtClean="0"/>
              <a:t>‹#›</a:t>
            </a:fld>
            <a:endParaRPr lang="en-US"/>
          </a:p>
        </p:txBody>
      </p:sp>
    </p:spTree>
    <p:extLst>
      <p:ext uri="{BB962C8B-B14F-4D97-AF65-F5344CB8AC3E}">
        <p14:creationId xmlns:p14="http://schemas.microsoft.com/office/powerpoint/2010/main" val="303564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2CD99-50E8-486C-AD33-43473B556A99}" type="slidenum">
              <a:rPr lang="en-US" smtClean="0"/>
              <a:t>2</a:t>
            </a:fld>
            <a:endParaRPr lang="en-US"/>
          </a:p>
        </p:txBody>
      </p:sp>
    </p:spTree>
    <p:extLst>
      <p:ext uri="{BB962C8B-B14F-4D97-AF65-F5344CB8AC3E}">
        <p14:creationId xmlns:p14="http://schemas.microsoft.com/office/powerpoint/2010/main" val="167418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a:p>
        </p:txBody>
      </p:sp>
    </p:spTree>
    <p:extLst>
      <p:ext uri="{BB962C8B-B14F-4D97-AF65-F5344CB8AC3E}">
        <p14:creationId xmlns:p14="http://schemas.microsoft.com/office/powerpoint/2010/main" val="176964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19</a:t>
            </a:fld>
            <a:endParaRPr lang="en-US"/>
          </a:p>
        </p:txBody>
      </p:sp>
    </p:spTree>
    <p:extLst>
      <p:ext uri="{BB962C8B-B14F-4D97-AF65-F5344CB8AC3E}">
        <p14:creationId xmlns:p14="http://schemas.microsoft.com/office/powerpoint/2010/main" val="116815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STOP RECORDING</a:t>
            </a:r>
          </a:p>
        </p:txBody>
      </p:sp>
      <p:sp>
        <p:nvSpPr>
          <p:cNvPr id="4" name="Slide Number Placeholder 3"/>
          <p:cNvSpPr>
            <a:spLocks noGrp="1"/>
          </p:cNvSpPr>
          <p:nvPr>
            <p:ph type="sldNum" sz="quarter" idx="5"/>
          </p:nvPr>
        </p:nvSpPr>
        <p:spPr/>
        <p:txBody>
          <a:bodyPr/>
          <a:lstStyle/>
          <a:p>
            <a:fld id="{FEFEB0C7-FADE-4B2B-B2A2-0CB2834A38E9}" type="slidenum">
              <a:rPr lang="en-US" smtClean="0"/>
              <a:t>20</a:t>
            </a:fld>
            <a:endParaRPr lang="en-US"/>
          </a:p>
        </p:txBody>
      </p:sp>
    </p:spTree>
    <p:extLst>
      <p:ext uri="{BB962C8B-B14F-4D97-AF65-F5344CB8AC3E}">
        <p14:creationId xmlns:p14="http://schemas.microsoft.com/office/powerpoint/2010/main" val="204674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2CD99-50E8-486C-AD33-43473B556A99}" type="slidenum">
              <a:rPr lang="en-US" smtClean="0"/>
              <a:t>3</a:t>
            </a:fld>
            <a:endParaRPr lang="en-US"/>
          </a:p>
        </p:txBody>
      </p:sp>
    </p:spTree>
    <p:extLst>
      <p:ext uri="{BB962C8B-B14F-4D97-AF65-F5344CB8AC3E}">
        <p14:creationId xmlns:p14="http://schemas.microsoft.com/office/powerpoint/2010/main" val="161146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dirty="0">
              <a:effectLst/>
            </a:endParaRPr>
          </a:p>
        </p:txBody>
      </p:sp>
      <p:sp>
        <p:nvSpPr>
          <p:cNvPr id="4" name="Slide Number Placeholder 3"/>
          <p:cNvSpPr>
            <a:spLocks noGrp="1"/>
          </p:cNvSpPr>
          <p:nvPr>
            <p:ph type="sldNum" sz="quarter" idx="5"/>
          </p:nvPr>
        </p:nvSpPr>
        <p:spPr/>
        <p:txBody>
          <a:bodyPr/>
          <a:lstStyle/>
          <a:p>
            <a:fld id="{FEFEB0C7-FADE-4B2B-B2A2-0CB2834A38E9}" type="slidenum">
              <a:rPr lang="en-US" smtClean="0"/>
              <a:t>4</a:t>
            </a:fld>
            <a:endParaRPr lang="en-US"/>
          </a:p>
        </p:txBody>
      </p:sp>
    </p:spTree>
    <p:extLst>
      <p:ext uri="{BB962C8B-B14F-4D97-AF65-F5344CB8AC3E}">
        <p14:creationId xmlns:p14="http://schemas.microsoft.com/office/powerpoint/2010/main" val="289884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5</a:t>
            </a:fld>
            <a:endParaRPr lang="en-US"/>
          </a:p>
        </p:txBody>
      </p:sp>
    </p:spTree>
    <p:extLst>
      <p:ext uri="{BB962C8B-B14F-4D97-AF65-F5344CB8AC3E}">
        <p14:creationId xmlns:p14="http://schemas.microsoft.com/office/powerpoint/2010/main" val="158342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6</a:t>
            </a:fld>
            <a:endParaRPr lang="en-US"/>
          </a:p>
        </p:txBody>
      </p:sp>
    </p:spTree>
    <p:extLst>
      <p:ext uri="{BB962C8B-B14F-4D97-AF65-F5344CB8AC3E}">
        <p14:creationId xmlns:p14="http://schemas.microsoft.com/office/powerpoint/2010/main" val="411551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9</a:t>
            </a:fld>
            <a:endParaRPr lang="en-US"/>
          </a:p>
        </p:txBody>
      </p:sp>
    </p:spTree>
    <p:extLst>
      <p:ext uri="{BB962C8B-B14F-4D97-AF65-F5344CB8AC3E}">
        <p14:creationId xmlns:p14="http://schemas.microsoft.com/office/powerpoint/2010/main" val="81387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10</a:t>
            </a:fld>
            <a:endParaRPr lang="en-US"/>
          </a:p>
        </p:txBody>
      </p:sp>
    </p:spTree>
    <p:extLst>
      <p:ext uri="{BB962C8B-B14F-4D97-AF65-F5344CB8AC3E}">
        <p14:creationId xmlns:p14="http://schemas.microsoft.com/office/powerpoint/2010/main" val="295014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589BC-EB62-43CF-83F6-7753B22F4DE5}" type="slidenum">
              <a:rPr lang="en-US" smtClean="0"/>
              <a:t>14</a:t>
            </a:fld>
            <a:endParaRPr lang="en-US"/>
          </a:p>
        </p:txBody>
      </p:sp>
    </p:spTree>
    <p:extLst>
      <p:ext uri="{BB962C8B-B14F-4D97-AF65-F5344CB8AC3E}">
        <p14:creationId xmlns:p14="http://schemas.microsoft.com/office/powerpoint/2010/main" val="304393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15</a:t>
            </a:fld>
            <a:endParaRPr lang="en-US"/>
          </a:p>
        </p:txBody>
      </p:sp>
    </p:spTree>
    <p:extLst>
      <p:ext uri="{BB962C8B-B14F-4D97-AF65-F5344CB8AC3E}">
        <p14:creationId xmlns:p14="http://schemas.microsoft.com/office/powerpoint/2010/main" val="2426964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00746"/>
            <a:ext cx="7772400" cy="923330"/>
          </a:xfrm>
        </p:spPr>
        <p:txBody>
          <a:bodyPr lIns="0" tIns="0" rIns="0" bIns="0" anchor="t" anchorCtr="0">
            <a:spAutoFit/>
          </a:bodyPr>
          <a:lstStyle>
            <a:lvl1pPr>
              <a:defRPr sz="6000" baseline="0">
                <a:solidFill>
                  <a:schemeClr val="bg1"/>
                </a:solidFill>
                <a:latin typeface="+mn-lt"/>
              </a:defRPr>
            </a:lvl1pPr>
          </a:lstStyle>
          <a:p>
            <a:r>
              <a:rPr lang="en-US"/>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9185" y="4405863"/>
            <a:ext cx="2761182" cy="406576"/>
          </a:xfrm>
          <a:prstGeom prst="rect">
            <a:avLst/>
          </a:prstGeom>
        </p:spPr>
      </p:pic>
      <p:sp>
        <p:nvSpPr>
          <p:cNvPr id="6"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859"/>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457200" y="1927099"/>
            <a:ext cx="8229600" cy="2579867"/>
          </a:xfrm>
        </p:spPr>
        <p:txBody>
          <a:bodyPr>
            <a:noAutofit/>
          </a:bodyPr>
          <a:lstStyle>
            <a:lvl1pPr>
              <a:buClr>
                <a:srgbClr val="F5AA2C"/>
              </a:buClr>
              <a:defRPr/>
            </a:lvl1pPr>
            <a:lvl3pPr marL="1257269" indent="-342892">
              <a:buClr>
                <a:schemeClr val="tx1">
                  <a:lumMod val="50000"/>
                  <a:lumOff val="50000"/>
                </a:schemeClr>
              </a:buClr>
              <a:buFont typeface="Lucida Grande"/>
              <a:buChar char="▪"/>
              <a:defRPr/>
            </a:lvl3pPr>
            <a:lvl4pPr marL="1600160" indent="-228594">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00989"/>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457200" y="1645921"/>
            <a:ext cx="4038600" cy="2877008"/>
          </a:xfrm>
        </p:spPr>
        <p:txBody>
          <a:bodyPr>
            <a:noAutofit/>
          </a:bodyPr>
          <a:lstStyle>
            <a:lvl1pPr>
              <a:buClr>
                <a:schemeClr val="accent3"/>
              </a:buClr>
              <a:defRPr sz="2800"/>
            </a:lvl1pPr>
            <a:lvl2pPr>
              <a:defRPr sz="2400"/>
            </a:lvl2pPr>
            <a:lvl3pPr marL="1142972" indent="-228594">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1"/>
            <a:ext cx="4038600" cy="2877008"/>
          </a:xfrm>
        </p:spPr>
        <p:txBody>
          <a:bodyPr>
            <a:noAutofit/>
          </a:bodyPr>
          <a:lstStyle>
            <a:lvl1pPr>
              <a:buClr>
                <a:schemeClr val="accent3"/>
              </a:buClr>
              <a:defRPr sz="2800"/>
            </a:lvl1pPr>
            <a:lvl2pPr>
              <a:defRPr sz="2400"/>
            </a:lvl2pPr>
            <a:lvl3pPr marL="1142972" indent="-228594">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63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755649"/>
            <a:ext cx="8349140" cy="830997"/>
          </a:xfrm>
        </p:spPr>
        <p:txBody>
          <a:bodyPr anchor="t">
            <a:spAutoFit/>
          </a:bodyPr>
          <a:lstStyle>
            <a:lvl1pPr algn="ctr">
              <a:defRPr lang="en-US" sz="4800" b="1" i="0" dirty="0">
                <a:solidFill>
                  <a:srgbClr val="F5AA2C"/>
                </a:solidFill>
                <a:latin typeface="+mn-lt"/>
              </a:defRPr>
            </a:lvl1pPr>
          </a:lstStyle>
          <a:p>
            <a:r>
              <a:rPr lang="en-US"/>
              <a:t>Section title</a:t>
            </a:r>
          </a:p>
        </p:txBody>
      </p:sp>
      <p:sp>
        <p:nvSpPr>
          <p:cNvPr id="3"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Picture. To outline a photo, see http://</a:t>
            </a:r>
            <a:r>
              <a:rPr lang="en-US" err="1"/>
              <a:t>www.gcflearnfree.org</a:t>
            </a:r>
            <a:r>
              <a:rPr lang="en-US"/>
              <a:t>/powerpoint2013/17.4</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26" y="4405863"/>
            <a:ext cx="2761182" cy="406576"/>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85951"/>
            <a:ext cx="2167128" cy="307777"/>
          </a:xfrm>
        </p:spPr>
        <p:txBody>
          <a:bodyPr lIns="0" tIns="0" rIns="0" bIns="0" anchor="t" anchorCtr="0">
            <a:spAutoFit/>
          </a:bodyPr>
          <a:lstStyle>
            <a:lvl1pPr algn="l">
              <a:defRPr sz="2000" b="1" baseline="0">
                <a:solidFill>
                  <a:schemeClr val="accent1"/>
                </a:solidFill>
                <a:latin typeface="+mn-lt"/>
              </a:defRPr>
            </a:lvl1pPr>
          </a:lstStyle>
          <a:p>
            <a:r>
              <a:rPr lang="en-US"/>
              <a:t>Text here.</a:t>
            </a:r>
          </a:p>
        </p:txBody>
      </p:sp>
      <p:sp>
        <p:nvSpPr>
          <p:cNvPr id="3" name="Picture Placeholder 2"/>
          <p:cNvSpPr>
            <a:spLocks noGrp="1"/>
          </p:cNvSpPr>
          <p:nvPr>
            <p:ph type="pic" idx="1"/>
          </p:nvPr>
        </p:nvSpPr>
        <p:spPr>
          <a:xfrm>
            <a:off x="3136392" y="1028700"/>
            <a:ext cx="2606040" cy="2935224"/>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9" name="Picture Placeholder 2"/>
          <p:cNvSpPr>
            <a:spLocks noGrp="1"/>
          </p:cNvSpPr>
          <p:nvPr>
            <p:ph type="pic" idx="13"/>
          </p:nvPr>
        </p:nvSpPr>
        <p:spPr>
          <a:xfrm>
            <a:off x="5943600" y="1028700"/>
            <a:ext cx="2615184" cy="2935224"/>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12" name="Content Placeholder 2"/>
          <p:cNvSpPr>
            <a:spLocks noGrp="1"/>
          </p:cNvSpPr>
          <p:nvPr>
            <p:ph idx="14" hasCustomPrompt="1"/>
          </p:nvPr>
        </p:nvSpPr>
        <p:spPr>
          <a:xfrm>
            <a:off x="3136392" y="4011931"/>
            <a:ext cx="5413248" cy="215444"/>
          </a:xfrm>
        </p:spPr>
        <p:txBody>
          <a:bodyPr lIns="0" tIns="0" rIns="0" bIns="0">
            <a:spAutoFit/>
          </a:bodyPr>
          <a:lstStyle>
            <a:lvl1pPr marL="0" indent="0">
              <a:buClr>
                <a:srgbClr val="F5AA2C"/>
              </a:buClr>
              <a:buFontTx/>
              <a:buNone/>
              <a:defRPr sz="1400"/>
            </a:lvl1pPr>
            <a:lvl3pPr marL="1257269" indent="-342892">
              <a:buClr>
                <a:schemeClr val="tx1">
                  <a:lumMod val="50000"/>
                  <a:lumOff val="50000"/>
                </a:schemeClr>
              </a:buClr>
              <a:buFont typeface="Lucida Grande"/>
              <a:buChar char="▪"/>
              <a:defRPr/>
            </a:lvl3pPr>
            <a:lvl4pPr marL="1600160" indent="-228594">
              <a:buFont typeface="Lucida Grande"/>
              <a:buChar char="~"/>
              <a:defRPr/>
            </a:lvl4pPr>
          </a:lstStyle>
          <a:p>
            <a:pPr lvl="0"/>
            <a:r>
              <a:rPr lang="en-US"/>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5" y="445770"/>
            <a:ext cx="8559599" cy="3854196"/>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Table or graph</a:t>
            </a:r>
          </a:p>
        </p:txBody>
      </p:sp>
      <p:sp>
        <p:nvSpPr>
          <p:cNvPr id="7" name="Content Placeholder 2"/>
          <p:cNvSpPr>
            <a:spLocks noGrp="1"/>
          </p:cNvSpPr>
          <p:nvPr>
            <p:ph idx="14" hasCustomPrompt="1"/>
          </p:nvPr>
        </p:nvSpPr>
        <p:spPr>
          <a:xfrm>
            <a:off x="283464" y="4306248"/>
            <a:ext cx="8559599" cy="215444"/>
          </a:xfrm>
        </p:spPr>
        <p:txBody>
          <a:bodyPr lIns="0" tIns="0" rIns="0" bIns="0">
            <a:spAutoFit/>
          </a:bodyPr>
          <a:lstStyle>
            <a:lvl1pPr marL="0" indent="0">
              <a:buClr>
                <a:srgbClr val="F5AA2C"/>
              </a:buClr>
              <a:buFontTx/>
              <a:buNone/>
              <a:defRPr sz="1400"/>
            </a:lvl1pPr>
            <a:lvl3pPr marL="1257269" indent="-342892">
              <a:buClr>
                <a:schemeClr val="tx1">
                  <a:lumMod val="50000"/>
                  <a:lumOff val="50000"/>
                </a:schemeClr>
              </a:buClr>
              <a:buFont typeface="Lucida Grande"/>
              <a:buChar char="▪"/>
              <a:defRPr/>
            </a:lvl3pPr>
            <a:lvl4pPr marL="1600160" indent="-228594">
              <a:buFont typeface="Lucida Grande"/>
              <a:buChar char="~"/>
              <a:defRPr/>
            </a:lvl4pPr>
          </a:lstStyle>
          <a:p>
            <a:pPr lvl="0"/>
            <a:r>
              <a:rPr lang="en-US"/>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4489450"/>
          </a:xfrm>
        </p:spPr>
        <p:txBody>
          <a:bodyPr/>
          <a:lstStyle/>
          <a:p>
            <a:r>
              <a:rPr lang="en-US"/>
              <a:t>Click icon to add picture</a:t>
            </a:r>
          </a:p>
        </p:txBody>
      </p:sp>
    </p:spTree>
    <p:extLst>
      <p:ext uri="{BB962C8B-B14F-4D97-AF65-F5344CB8AC3E}">
        <p14:creationId xmlns:p14="http://schemas.microsoft.com/office/powerpoint/2010/main" val="238767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628650" y="1719164"/>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4629150" y="1719164"/>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6/9/2022</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629842" y="994424"/>
            <a:ext cx="7885509" cy="617934"/>
          </a:xfrm>
        </p:spPr>
        <p:txBody>
          <a:bodyPr anchor="b"/>
          <a:lstStyle>
            <a:lvl1pPr marL="0" indent="0">
              <a:spcBef>
                <a:spcPts val="0"/>
              </a:spcBef>
              <a:buNone/>
              <a:defRPr sz="2400" b="1">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Tree>
    <p:extLst>
      <p:ext uri="{BB962C8B-B14F-4D97-AF65-F5344CB8AC3E}">
        <p14:creationId xmlns:p14="http://schemas.microsoft.com/office/powerpoint/2010/main" val="1763013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30" y="4166143"/>
            <a:ext cx="1983005" cy="744659"/>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504825" y="841772"/>
            <a:ext cx="4672013" cy="1790700"/>
          </a:xfrm>
        </p:spPr>
        <p:txBody>
          <a:bodyPr anchor="b">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4117258" y="4427516"/>
            <a:ext cx="4672013" cy="478524"/>
          </a:xfrm>
        </p:spPr>
        <p:txBody>
          <a:bodyPr/>
          <a:lstStyle>
            <a:lvl1pPr marL="0" indent="0" algn="r">
              <a:buNone/>
              <a:defRPr sz="18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15501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07A57AB-289B-4478-903D-563B0B4333F4}" type="datetimeFigureOut">
              <a:rPr lang="en-US" smtClean="0"/>
              <a:t>6/9/2022</a:t>
            </a:fld>
            <a:endParaRPr lang="en-US"/>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0140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noAutofit/>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807A57AB-289B-4478-903D-563B0B4333F4}" type="datetimeFigureOut">
              <a:rPr lang="en-US" smtClean="0"/>
              <a:t>6/9/2022</a:t>
            </a:fld>
            <a:endParaRPr lang="en-US"/>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217714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858"/>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457200" y="1927098"/>
            <a:ext cx="8229600" cy="2579867"/>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8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6/9/2022</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18850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6/9/2022</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408070"/>
            <a:ext cx="9148572" cy="56564"/>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0" y="4438650"/>
            <a:ext cx="1604325" cy="602456"/>
          </a:xfrm>
          <a:prstGeom prst="rect">
            <a:avLst/>
          </a:prstGeom>
        </p:spPr>
      </p:pic>
    </p:spTree>
    <p:extLst>
      <p:ext uri="{BB962C8B-B14F-4D97-AF65-F5344CB8AC3E}">
        <p14:creationId xmlns:p14="http://schemas.microsoft.com/office/powerpoint/2010/main" val="1009794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p:nvSpPr>
        <p:spPr>
          <a:xfrm>
            <a:off x="2068116" y="1350169"/>
            <a:ext cx="5007769" cy="3000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2269927" y="1589485"/>
            <a:ext cx="4604147" cy="27491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6/9/2022</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3510643" y="4808085"/>
            <a:ext cx="4796518" cy="273844"/>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89342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6/9/2022</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628651" y="1974990"/>
            <a:ext cx="4313582" cy="2303805"/>
          </a:xfrm>
        </p:spPr>
        <p:txBody>
          <a:bodyPr/>
          <a:lstStyle>
            <a:lvl1pPr marL="257175" indent="-257175">
              <a:buFont typeface="Arial" panose="020B0604020202020204" pitchFamily="34" charset="0"/>
              <a:buChar char="•"/>
              <a:tabLst/>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629841" y="1307507"/>
            <a:ext cx="4312931" cy="617934"/>
          </a:xfrm>
        </p:spPr>
        <p:txBody>
          <a:bodyPr anchor="b"/>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628651" y="178594"/>
            <a:ext cx="7998566" cy="52684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27225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484453" y="1807679"/>
            <a:ext cx="7030897" cy="2630970"/>
          </a:xfrm>
        </p:spPr>
        <p:txBody>
          <a:bodyPr/>
          <a:lstStyle>
            <a:lvl1pPr marL="514350" indent="-514350">
              <a:spcBef>
                <a:spcPts val="2250"/>
              </a:spcBef>
              <a:buNone/>
              <a:tabLst>
                <a:tab pos="514350" algn="l"/>
              </a:tabLst>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6/9/2022</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629841" y="994424"/>
            <a:ext cx="7885509" cy="617934"/>
          </a:xfrm>
        </p:spPr>
        <p:txBody>
          <a:bodyPr anchor="b"/>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149117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484453" y="1807679"/>
            <a:ext cx="7030897" cy="2630970"/>
          </a:xfrm>
        </p:spPr>
        <p:txBody>
          <a:bodyPr/>
          <a:lstStyle>
            <a:lvl1pPr marL="514350" indent="-514350">
              <a:spcBef>
                <a:spcPts val="2250"/>
              </a:spcBef>
              <a:buNone/>
              <a:tabLst>
                <a:tab pos="514350" algn="l"/>
              </a:tabLst>
              <a:defRPr sz="1800"/>
            </a:lvl1pPr>
            <a:lvl2pPr marL="1117997" indent="-219075">
              <a:tabLst/>
              <a:defRPr sz="1500"/>
            </a:lvl2pPr>
            <a:lvl3pPr marL="1714500" indent="-213122">
              <a:defRPr sz="1350"/>
            </a:lvl3pPr>
            <a:lvl4pPr marL="1975247" indent="-171450">
              <a:defRPr sz="1200"/>
            </a:lvl4pPr>
            <a:lvl5pPr marL="2400300"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6/9/2022</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629841" y="994424"/>
            <a:ext cx="7885509" cy="617934"/>
          </a:xfrm>
        </p:spPr>
        <p:txBody>
          <a:bodyPr anchor="b"/>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56556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628650" y="1190626"/>
            <a:ext cx="3886200"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4629150" y="1190626"/>
            <a:ext cx="3886200"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07A57AB-289B-4478-903D-563B0B4333F4}" type="datetimeFigureOut">
              <a:rPr lang="en-US" smtClean="0"/>
              <a:t>6/9/2022</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2618197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628650" y="1719163"/>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4629150" y="1719163"/>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6/9/2022</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629841" y="994424"/>
            <a:ext cx="7885509" cy="617934"/>
          </a:xfrm>
        </p:spPr>
        <p:txBody>
          <a:bodyPr anchor="b"/>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03037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629842" y="178594"/>
            <a:ext cx="7556354" cy="526843"/>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629842" y="1061209"/>
            <a:ext cx="3868340" cy="617934"/>
          </a:xfrm>
        </p:spPr>
        <p:txBody>
          <a:bodyPr anchor="b"/>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629842" y="1744250"/>
            <a:ext cx="3868340" cy="2763441"/>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4629150" y="1061209"/>
            <a:ext cx="3887391" cy="617934"/>
          </a:xfrm>
        </p:spPr>
        <p:txBody>
          <a:bodyPr anchor="b"/>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4629150" y="1744250"/>
            <a:ext cx="3887391" cy="2763441"/>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6/9/2022</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380614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439972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629841" y="342900"/>
            <a:ext cx="2949178" cy="1200150"/>
          </a:xfrm>
        </p:spPr>
        <p:txBody>
          <a:bodyPr anchor="b">
            <a:noAutofit/>
          </a:bodyPr>
          <a:lstStyle>
            <a:lvl1pPr>
              <a:defRPr sz="24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629841" y="1742683"/>
            <a:ext cx="2949178" cy="2659058"/>
          </a:xfrm>
        </p:spPr>
        <p:txBody>
          <a:bodyPr>
            <a:no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69645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00988"/>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457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63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439972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629841" y="342900"/>
            <a:ext cx="2949178" cy="1200150"/>
          </a:xfrm>
        </p:spPr>
        <p:txBody>
          <a:bodyPr anchor="b">
            <a:noAutofit/>
          </a:bodyPr>
          <a:lstStyle>
            <a:lvl1pPr>
              <a:defRPr sz="24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629841" y="1742683"/>
            <a:ext cx="2949178" cy="2659058"/>
          </a:xfrm>
        </p:spPr>
        <p:txBody>
          <a:bodyPr>
            <a:no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2165512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439972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629841" y="342900"/>
            <a:ext cx="2949178" cy="1200150"/>
          </a:xfrm>
        </p:spPr>
        <p:txBody>
          <a:bodyPr anchor="b">
            <a:noAutofit/>
          </a:bodyPr>
          <a:lstStyle>
            <a:lvl1pPr>
              <a:defRPr sz="24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629841" y="1742683"/>
            <a:ext cx="2949178" cy="2659058"/>
          </a:xfrm>
        </p:spPr>
        <p:txBody>
          <a:bodyPr>
            <a:no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143882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439972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629841" y="342900"/>
            <a:ext cx="2949178" cy="1200150"/>
          </a:xfrm>
        </p:spPr>
        <p:txBody>
          <a:bodyPr anchor="b">
            <a:noAutofit/>
          </a:bodyPr>
          <a:lstStyle>
            <a:lvl1pPr>
              <a:defRPr sz="24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629841" y="1742683"/>
            <a:ext cx="2949178" cy="2659058"/>
          </a:xfrm>
        </p:spPr>
        <p:txBody>
          <a:bodyPr>
            <a:no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999304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623888" y="1282304"/>
            <a:ext cx="7886700" cy="2139553"/>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623888" y="3524250"/>
            <a:ext cx="7886700" cy="1042988"/>
          </a:xfrm>
        </p:spPr>
        <p:txBody>
          <a:bodyPr/>
          <a:lstStyle>
            <a:lvl1pPr marL="0" indent="0">
              <a:buNone/>
              <a:defRPr sz="1800" b="1">
                <a:solidFill>
                  <a:schemeClr val="bg1"/>
                </a:solidFill>
                <a:latin typeface="Avenir LT Std 45 Book" panose="020B05020202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807A57AB-289B-4478-903D-563B0B4333F4}" type="datetimeFigureOut">
              <a:rPr lang="en-US" smtClean="0"/>
              <a:pPr/>
              <a:t>6/9/2022</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384717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55648"/>
            <a:ext cx="8349140" cy="830997"/>
          </a:xfrm>
        </p:spPr>
        <p:txBody>
          <a:bodyPr anchor="t">
            <a:spAutoFit/>
          </a:bodyPr>
          <a:lstStyle>
            <a:lvl1pPr algn="ctr">
              <a:defRPr lang="en-US" sz="4800" b="1" i="0" dirty="0">
                <a:solidFill>
                  <a:srgbClr val="F5AA2C"/>
                </a:solidFill>
                <a:latin typeface="+mn-lt"/>
              </a:defRPr>
            </a:lvl1pPr>
          </a:lstStyle>
          <a:p>
            <a:r>
              <a:rPr lang="en-US"/>
              <a:t>Section title</a:t>
            </a:r>
          </a:p>
        </p:txBody>
      </p:sp>
      <p:sp>
        <p:nvSpPr>
          <p:cNvPr id="3"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26" y="4405863"/>
            <a:ext cx="2761182" cy="406576"/>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85950"/>
            <a:ext cx="2167128" cy="307777"/>
          </a:xfrm>
        </p:spPr>
        <p:txBody>
          <a:bodyPr lIns="0" tIns="0" rIns="0" bIns="0" anchor="t" anchorCtr="0">
            <a:spAutoFit/>
          </a:bodyPr>
          <a:lstStyle>
            <a:lvl1pPr algn="l">
              <a:defRPr sz="2000" b="1" baseline="0">
                <a:solidFill>
                  <a:schemeClr val="accent1"/>
                </a:solidFill>
                <a:latin typeface="+mn-lt"/>
              </a:defRPr>
            </a:lvl1pPr>
          </a:lstStyle>
          <a:p>
            <a:r>
              <a:rPr lang="en-US"/>
              <a:t>Text here.</a:t>
            </a:r>
          </a:p>
        </p:txBody>
      </p:sp>
      <p:sp>
        <p:nvSpPr>
          <p:cNvPr id="3" name="Picture Placeholder 2"/>
          <p:cNvSpPr>
            <a:spLocks noGrp="1"/>
          </p:cNvSpPr>
          <p:nvPr>
            <p:ph type="pic" idx="1"/>
          </p:nvPr>
        </p:nvSpPr>
        <p:spPr>
          <a:xfrm>
            <a:off x="3136392" y="1028700"/>
            <a:ext cx="2606040"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3"/>
          </p:nvPr>
        </p:nvSpPr>
        <p:spPr>
          <a:xfrm>
            <a:off x="5943600" y="1028700"/>
            <a:ext cx="2615184"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Content Placeholder 2"/>
          <p:cNvSpPr>
            <a:spLocks noGrp="1"/>
          </p:cNvSpPr>
          <p:nvPr>
            <p:ph idx="14" hasCustomPrompt="1"/>
          </p:nvPr>
        </p:nvSpPr>
        <p:spPr>
          <a:xfrm>
            <a:off x="3136392" y="4011930"/>
            <a:ext cx="5413248"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4" y="445770"/>
            <a:ext cx="8559599" cy="38541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Table or graph</a:t>
            </a:r>
          </a:p>
        </p:txBody>
      </p:sp>
      <p:sp>
        <p:nvSpPr>
          <p:cNvPr id="7" name="Content Placeholder 2"/>
          <p:cNvSpPr>
            <a:spLocks noGrp="1"/>
          </p:cNvSpPr>
          <p:nvPr>
            <p:ph idx="14" hasCustomPrompt="1"/>
          </p:nvPr>
        </p:nvSpPr>
        <p:spPr>
          <a:xfrm>
            <a:off x="283463" y="4306247"/>
            <a:ext cx="85595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4489450"/>
          </a:xfrm>
        </p:spPr>
        <p:txBody>
          <a:bodyPr/>
          <a:lstStyle/>
          <a:p>
            <a:r>
              <a:rPr lang="en-US"/>
              <a:t>Click icon to add picture</a:t>
            </a:r>
          </a:p>
        </p:txBody>
      </p:sp>
    </p:spTree>
    <p:extLst>
      <p:ext uri="{BB962C8B-B14F-4D97-AF65-F5344CB8AC3E}">
        <p14:creationId xmlns:p14="http://schemas.microsoft.com/office/powerpoint/2010/main" val="23876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628650" y="1719163"/>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4629150" y="1719163"/>
            <a:ext cx="3886200" cy="2681387"/>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6/9/2022</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629841" y="994424"/>
            <a:ext cx="7885509" cy="617934"/>
          </a:xfrm>
        </p:spPr>
        <p:txBody>
          <a:bodyPr anchor="b"/>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76301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00746"/>
            <a:ext cx="7772400" cy="923330"/>
          </a:xfrm>
        </p:spPr>
        <p:txBody>
          <a:bodyPr lIns="0" tIns="0" rIns="0" bIns="0" anchor="t" anchorCtr="0">
            <a:spAutoFit/>
          </a:bodyPr>
          <a:lstStyle>
            <a:lvl1pPr>
              <a:defRPr sz="6000" baseline="0">
                <a:solidFill>
                  <a:schemeClr val="bg1"/>
                </a:solidFill>
                <a:latin typeface="+mn-lt"/>
              </a:defRPr>
            </a:lvl1pPr>
          </a:lstStyle>
          <a:p>
            <a:r>
              <a:rPr lang="en-US"/>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9185" y="4405863"/>
            <a:ext cx="2761182" cy="406576"/>
          </a:xfrm>
          <a:prstGeom prst="rect">
            <a:avLst/>
          </a:prstGeom>
        </p:spPr>
      </p:pic>
      <p:sp>
        <p:nvSpPr>
          <p:cNvPr id="6"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Picture. To outline a photo, see http://</a:t>
            </a:r>
            <a:r>
              <a:rPr lang="en-US" err="1"/>
              <a:t>www.gcflearnfree.org</a:t>
            </a:r>
            <a:r>
              <a:rPr lang="en-US"/>
              <a:t>/powerpoint2013/17.4</a:t>
            </a:r>
          </a:p>
        </p:txBody>
      </p:sp>
    </p:spTree>
    <p:extLst>
      <p:ext uri="{BB962C8B-B14F-4D97-AF65-F5344CB8AC3E}">
        <p14:creationId xmlns:p14="http://schemas.microsoft.com/office/powerpoint/2010/main" val="323340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79047"/>
            <a:ext cx="8229600" cy="28155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9148459" cy="123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123070"/>
            <a:ext cx="9148460" cy="123070"/>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246140"/>
            <a:ext cx="9144000" cy="123070"/>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3724" y="4594623"/>
            <a:ext cx="2560881" cy="378536"/>
          </a:xfrm>
          <a:prstGeom prst="rect">
            <a:avLst/>
          </a:prstGeom>
        </p:spPr>
      </p:pic>
      <p:cxnSp>
        <p:nvCxnSpPr>
          <p:cNvPr id="11" name="Straight Connector 10"/>
          <p:cNvCxnSpPr/>
          <p:nvPr/>
        </p:nvCxnSpPr>
        <p:spPr>
          <a:xfrm>
            <a:off x="363870" y="4874618"/>
            <a:ext cx="578915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70" r:id="rId5"/>
    <p:sldLayoutId id="2147483672" r:id="rId6"/>
    <p:sldLayoutId id="2147483673" r:id="rId7"/>
    <p:sldLayoutId id="214748367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79047"/>
            <a:ext cx="8229600" cy="28155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9148459" cy="123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1" y="123071"/>
            <a:ext cx="9148460" cy="123070"/>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246141"/>
            <a:ext cx="9144000" cy="123070"/>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3725" y="4594624"/>
            <a:ext cx="2560881" cy="378536"/>
          </a:xfrm>
          <a:prstGeom prst="rect">
            <a:avLst/>
          </a:prstGeom>
        </p:spPr>
      </p:pic>
      <p:cxnSp>
        <p:nvCxnSpPr>
          <p:cNvPr id="11" name="Straight Connector 10"/>
          <p:cNvCxnSpPr/>
          <p:nvPr/>
        </p:nvCxnSpPr>
        <p:spPr>
          <a:xfrm>
            <a:off x="363871" y="4874618"/>
            <a:ext cx="578915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9144000" cy="85725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822408"/>
            <a:ext cx="9148572" cy="56564"/>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LT Std 45 Book" panose="020B0502020203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400" y="4438650"/>
            <a:ext cx="1604325" cy="602456"/>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628650" y="178594"/>
            <a:ext cx="7886700" cy="5268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628650" y="1200151"/>
            <a:ext cx="7886700" cy="32384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3510643" y="4808085"/>
            <a:ext cx="4796518" cy="273844"/>
          </a:xfrm>
          <a:prstGeom prst="rect">
            <a:avLst/>
          </a:prstGeom>
        </p:spPr>
        <p:txBody>
          <a:bodyPr vert="horz" lIns="91440" tIns="45720" rIns="91440" bIns="45720" rtlCol="0" anchor="ctr"/>
          <a:lstStyle>
            <a:lvl1pPr algn="r">
              <a:defRPr sz="900">
                <a:solidFill>
                  <a:schemeClr val="accent1"/>
                </a:solidFill>
                <a:latin typeface="+mn-lt"/>
              </a:defRPr>
            </a:lvl1pPr>
          </a:lstStyle>
          <a:p>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8515350" y="4808085"/>
            <a:ext cx="465365" cy="273844"/>
          </a:xfrm>
          <a:prstGeom prst="rect">
            <a:avLst/>
          </a:prstGeom>
        </p:spPr>
        <p:txBody>
          <a:bodyPr vert="horz" lIns="91440" tIns="45720" rIns="91440" bIns="45720" rtlCol="0" anchor="ctr"/>
          <a:lstStyle>
            <a:lvl1pPr algn="r">
              <a:defRPr sz="900">
                <a:solidFill>
                  <a:schemeClr val="accent1"/>
                </a:solidFill>
                <a:latin typeface="+mn-lt"/>
              </a:defRPr>
            </a:lvl1pPr>
          </a:lstStyle>
          <a:p>
            <a:fld id="{EF026F98-229B-48B0-BECF-EA1F5459ACF1}" type="slidenum">
              <a:rPr lang="en-US" smtClean="0"/>
              <a:pPr/>
              <a:t>‹#›</a:t>
            </a:fld>
            <a:endParaRPr lang="en-US"/>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1961833" y="4808085"/>
            <a:ext cx="1340621" cy="273844"/>
          </a:xfrm>
          <a:prstGeom prst="rect">
            <a:avLst/>
          </a:prstGeom>
        </p:spPr>
        <p:txBody>
          <a:bodyPr vert="horz" lIns="91440" tIns="45720" rIns="91440" bIns="45720" rtlCol="0" anchor="ctr"/>
          <a:lstStyle>
            <a:lvl1pPr algn="r">
              <a:defRPr sz="900">
                <a:solidFill>
                  <a:schemeClr val="accent1"/>
                </a:solidFill>
                <a:latin typeface="+mn-lt"/>
              </a:defRPr>
            </a:lvl1pPr>
          </a:lstStyle>
          <a:p>
            <a:fld id="{807A57AB-289B-4478-903D-563B0B4333F4}" type="datetimeFigureOut">
              <a:rPr lang="en-US" smtClean="0"/>
              <a:pPr/>
              <a:t>6/9/2022</a:t>
            </a:fld>
            <a:endParaRPr lang="en-US"/>
          </a:p>
        </p:txBody>
      </p:sp>
    </p:spTree>
    <p:extLst>
      <p:ext uri="{BB962C8B-B14F-4D97-AF65-F5344CB8AC3E}">
        <p14:creationId xmlns:p14="http://schemas.microsoft.com/office/powerpoint/2010/main" val="1708988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685800" rtl="0" eaLnBrk="1" latinLnBrk="0" hangingPunct="1">
        <a:lnSpc>
          <a:spcPct val="90000"/>
        </a:lnSpc>
        <a:spcBef>
          <a:spcPct val="0"/>
        </a:spcBef>
        <a:buNone/>
        <a:defRPr sz="2250" b="1" kern="1200" cap="all" baseline="0">
          <a:solidFill>
            <a:schemeClr val="bg1"/>
          </a:solidFill>
          <a:latin typeface="Avenir LT Std 65 Medium" panose="020B0603020203020204" pitchFamily="34" charset="0"/>
          <a:ea typeface="+mj-ea"/>
          <a:cs typeface="+mj-cs"/>
        </a:defRPr>
      </a:lvl1pPr>
    </p:titleStyle>
    <p:bodyStyle>
      <a:lvl1pPr marL="171450" indent="-171450" algn="l" defTabSz="685800" rtl="0" eaLnBrk="1" latinLnBrk="0" hangingPunct="1">
        <a:lnSpc>
          <a:spcPct val="95000"/>
        </a:lnSpc>
        <a:spcBef>
          <a:spcPts val="9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5000"/>
        </a:lnSpc>
        <a:spcBef>
          <a:spcPts val="375"/>
        </a:spcBef>
        <a:buClrTx/>
        <a:buSzPct val="90000"/>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5000"/>
        </a:lnSpc>
        <a:spcBef>
          <a:spcPts val="375"/>
        </a:spcBef>
        <a:buFont typeface="Courier New" panose="02070309020205020404" pitchFamily="49" charset="0"/>
        <a:buChar char="o"/>
        <a:defRPr sz="1500" kern="1200">
          <a:solidFill>
            <a:schemeClr val="tx1"/>
          </a:solidFill>
          <a:latin typeface="+mn-lt"/>
          <a:ea typeface="+mn-ea"/>
          <a:cs typeface="+mn-cs"/>
        </a:defRPr>
      </a:lvl3pPr>
      <a:lvl4pPr marL="1200150" indent="-171450" algn="l" defTabSz="685800" rtl="0" eaLnBrk="1" latinLnBrk="0" hangingPunct="1">
        <a:lnSpc>
          <a:spcPct val="95000"/>
        </a:lnSpc>
        <a:spcBef>
          <a:spcPts val="375"/>
        </a:spcBef>
        <a:buFont typeface="Century Gothic" panose="020B0502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5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sharpssafety/pdf/sharpsworkbook_2008.pdf" TargetMode="External"/><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hyperlink" Target="https://www.cdc.gov/injectionsafety/one-and-only.html"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hicpac/recommendations/core-practices.html" TargetMode="External"/><Relationship Id="rId3" Type="http://schemas.openxmlformats.org/officeDocument/2006/relationships/hyperlink" Target="https://services.aap.org/en/pages/2019-novel-coronavirus-covid-19-infections/help-for-pediatricians/preparing-for-flu-season/" TargetMode="External"/><Relationship Id="rId7" Type="http://schemas.openxmlformats.org/officeDocument/2006/relationships/hyperlink" Target="https://www.cdc.gov/infectioncontrol/index.html" TargetMode="External"/><Relationship Id="rId12" Type="http://schemas.openxmlformats.org/officeDocument/2006/relationships/hyperlink" Target="https://services.aap.org/en/patient-care/infection-prevention-and-control/project-firstline/"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services.aap.org/en/pages/2019-novel-coronavirus-covid-19-infections/help-for-pediatricians/ppe-and-covid-19-supplies-through-amazon-business/" TargetMode="External"/><Relationship Id="rId11" Type="http://schemas.openxmlformats.org/officeDocument/2006/relationships/hyperlink" Target="https://www.cdc.gov/sharpssafety/pdf/sharpsworkbook_2008.pdf" TargetMode="External"/><Relationship Id="rId5" Type="http://schemas.openxmlformats.org/officeDocument/2006/relationships/hyperlink" Target="https://services.aap.org/en/pages/2019-novel-coronavirus-covid-19-infections/help-for-pediatricians/pediatric-practice-management-tips-during/" TargetMode="External"/><Relationship Id="rId10" Type="http://schemas.openxmlformats.org/officeDocument/2006/relationships/hyperlink" Target="https://www.cdc.gov/coronavirus/2019-ncov/hcp/faq.html?CDC_AA_refVal=https%3A%2F%2Fwww.cdc.gov%2Fcoronavirus%2F2019-ncov%2Fhcp%2Finfection-control-faq.html#Transmission" TargetMode="External"/><Relationship Id="rId4" Type="http://schemas.openxmlformats.org/officeDocument/2006/relationships/hyperlink" Target="https://services.aap.org/en/pages/2019-novel-coronavirus-covid-19-infections/connecting-with-the-experts/" TargetMode="External"/><Relationship Id="rId9" Type="http://schemas.openxmlformats.org/officeDocument/2006/relationships/hyperlink" Target="https://www.cdc.gov/infectioncontrol/guidelines/isolation/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D7D7-6D4E-4FFB-B913-AF1244ABFF29}"/>
              </a:ext>
            </a:extLst>
          </p:cNvPr>
          <p:cNvSpPr>
            <a:spLocks noGrp="1"/>
          </p:cNvSpPr>
          <p:nvPr>
            <p:ph type="ctrTitle"/>
          </p:nvPr>
        </p:nvSpPr>
        <p:spPr/>
        <p:txBody>
          <a:bodyPr>
            <a:normAutofit fontScale="90000"/>
          </a:bodyPr>
          <a:lstStyle/>
          <a:p>
            <a:pPr algn="ctr"/>
            <a:r>
              <a:rPr lang="en-US" sz="3600" b="1" dirty="0">
                <a:effectLst>
                  <a:outerShdw blurRad="38100" dist="38100" dir="2700000" algn="tl">
                    <a:srgbClr val="000000">
                      <a:alpha val="43137"/>
                    </a:srgbClr>
                  </a:outerShdw>
                </a:effectLst>
                <a:latin typeface="+mj-lt"/>
              </a:rPr>
              <a:t>AAP Infection Prevention and Control</a:t>
            </a:r>
            <a:br>
              <a:rPr lang="en-US" sz="3600" i="1" dirty="0">
                <a:effectLst>
                  <a:outerShdw blurRad="38100" dist="38100" dir="2700000" algn="tl">
                    <a:srgbClr val="000000">
                      <a:alpha val="43137"/>
                    </a:srgbClr>
                  </a:outerShdw>
                </a:effectLst>
                <a:latin typeface="+mj-lt"/>
              </a:rPr>
            </a:br>
            <a:r>
              <a:rPr lang="en-US" sz="3600" b="1" dirty="0">
                <a:effectLst>
                  <a:outerShdw blurRad="38100" dist="38100" dir="2700000" algn="tl">
                    <a:srgbClr val="000000">
                      <a:alpha val="43137"/>
                    </a:srgbClr>
                  </a:outerShdw>
                </a:effectLst>
                <a:latin typeface="+mj-lt"/>
              </a:rPr>
              <a:t>ECHO</a:t>
            </a:r>
            <a:endParaRPr lang="en-US" dirty="0">
              <a:latin typeface="+mj-lt"/>
            </a:endParaRPr>
          </a:p>
        </p:txBody>
      </p:sp>
      <p:sp>
        <p:nvSpPr>
          <p:cNvPr id="3" name="Subtitle 2">
            <a:extLst>
              <a:ext uri="{FF2B5EF4-FFF2-40B4-BE49-F238E27FC236}">
                <a16:creationId xmlns:a16="http://schemas.microsoft.com/office/drawing/2014/main" id="{BE3786EF-61D2-49A0-8ADC-B2C6F44022EC}"/>
              </a:ext>
            </a:extLst>
          </p:cNvPr>
          <p:cNvSpPr>
            <a:spLocks noGrp="1"/>
          </p:cNvSpPr>
          <p:nvPr>
            <p:ph type="subTitle" idx="1"/>
          </p:nvPr>
        </p:nvSpPr>
        <p:spPr/>
        <p:txBody>
          <a:bodyPr/>
          <a:lstStyle/>
          <a:p>
            <a:r>
              <a:rPr lang="en-US" dirty="0"/>
              <a:t>Insert Date</a:t>
            </a:r>
          </a:p>
        </p:txBody>
      </p:sp>
      <p:pic>
        <p:nvPicPr>
          <p:cNvPr id="4" name="Picture 3">
            <a:extLst>
              <a:ext uri="{FF2B5EF4-FFF2-40B4-BE49-F238E27FC236}">
                <a16:creationId xmlns:a16="http://schemas.microsoft.com/office/drawing/2014/main" id="{488E6BE2-B0A1-49B5-997F-414A12DC8A2E}"/>
              </a:ext>
            </a:extLst>
          </p:cNvPr>
          <p:cNvPicPr>
            <a:picLocks noChangeAspect="1"/>
          </p:cNvPicPr>
          <p:nvPr/>
        </p:nvPicPr>
        <p:blipFill>
          <a:blip r:embed="rId2"/>
          <a:stretch>
            <a:fillRect/>
          </a:stretch>
        </p:blipFill>
        <p:spPr>
          <a:xfrm>
            <a:off x="199221" y="2420104"/>
            <a:ext cx="1977241" cy="1419679"/>
          </a:xfrm>
          <a:prstGeom prst="rect">
            <a:avLst/>
          </a:prstGeom>
        </p:spPr>
      </p:pic>
    </p:spTree>
    <p:extLst>
      <p:ext uri="{BB962C8B-B14F-4D97-AF65-F5344CB8AC3E}">
        <p14:creationId xmlns:p14="http://schemas.microsoft.com/office/powerpoint/2010/main" val="17599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261392" y="222191"/>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Multi-Dose Vials are Different</a:t>
            </a:r>
          </a:p>
        </p:txBody>
      </p:sp>
      <p:sp>
        <p:nvSpPr>
          <p:cNvPr id="8" name="Content Placeholder 4">
            <a:extLst>
              <a:ext uri="{FF2B5EF4-FFF2-40B4-BE49-F238E27FC236}">
                <a16:creationId xmlns:a16="http://schemas.microsoft.com/office/drawing/2014/main" id="{8A13DAFF-384C-E54E-B960-674BEE352062}"/>
              </a:ext>
            </a:extLst>
          </p:cNvPr>
          <p:cNvSpPr>
            <a:spLocks noGrp="1"/>
          </p:cNvSpPr>
          <p:nvPr>
            <p:ph sz="half" idx="1"/>
          </p:nvPr>
        </p:nvSpPr>
        <p:spPr/>
        <p:txBody>
          <a:bodyPr vert="horz" lIns="91440" tIns="45720" rIns="91440" bIns="45720" rtlCol="0" anchor="t">
            <a:noAutofit/>
          </a:bodyPr>
          <a:lstStyle/>
          <a:p>
            <a:pPr lvl="0"/>
            <a:r>
              <a:rPr lang="en-US" sz="2000" dirty="0"/>
              <a:t>Multi-dose vials are different from single-dose vials in several ways and require important injection safety actions.</a:t>
            </a:r>
          </a:p>
        </p:txBody>
      </p:sp>
      <p:sp>
        <p:nvSpPr>
          <p:cNvPr id="9" name="Content Placeholder 1">
            <a:extLst>
              <a:ext uri="{FF2B5EF4-FFF2-40B4-BE49-F238E27FC236}">
                <a16:creationId xmlns:a16="http://schemas.microsoft.com/office/drawing/2014/main" id="{F11A7577-BDB8-DB42-82B7-213ACB3C16BC}"/>
              </a:ext>
            </a:extLst>
          </p:cNvPr>
          <p:cNvSpPr>
            <a:spLocks noGrp="1"/>
          </p:cNvSpPr>
          <p:nvPr>
            <p:ph sz="half" idx="2"/>
          </p:nvPr>
        </p:nvSpPr>
        <p:spPr>
          <a:xfrm>
            <a:off x="4572000" y="1358875"/>
            <a:ext cx="3886200" cy="2681387"/>
          </a:xfrm>
        </p:spPr>
        <p:txBody>
          <a:bodyPr vert="horz" lIns="91440" tIns="45720" rIns="91440" bIns="45720" rtlCol="0" anchor="t">
            <a:noAutofit/>
          </a:bodyPr>
          <a:lstStyle/>
          <a:p>
            <a:pPr marL="0" indent="0">
              <a:buNone/>
            </a:pPr>
            <a:r>
              <a:rPr lang="en-US" b="1" dirty="0">
                <a:solidFill>
                  <a:schemeClr val="accent1"/>
                </a:solidFill>
              </a:rPr>
              <a:t>Why?</a:t>
            </a:r>
          </a:p>
          <a:p>
            <a:r>
              <a:rPr lang="en-US" sz="2000" dirty="0"/>
              <a:t>Multi-dose vaccine vials are accessed by a new needle and syringe more than once, to pull out individual doses for separate patients. </a:t>
            </a:r>
          </a:p>
          <a:p>
            <a:r>
              <a:rPr lang="en-US" sz="2000" dirty="0"/>
              <a:t>Accessing the vial more than once can be an infection control issue. </a:t>
            </a:r>
          </a:p>
        </p:txBody>
      </p:sp>
    </p:spTree>
    <p:extLst>
      <p:ext uri="{BB962C8B-B14F-4D97-AF65-F5344CB8AC3E}">
        <p14:creationId xmlns:p14="http://schemas.microsoft.com/office/powerpoint/2010/main" val="246206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nchor="ctr">
            <a:normAutofit/>
          </a:bodyPr>
          <a:lstStyle/>
          <a:p>
            <a:pPr>
              <a:lnSpc>
                <a:spcPct val="90000"/>
              </a:lnSpc>
            </a:pPr>
            <a:r>
              <a:rPr lang="en-US" sz="3100" dirty="0">
                <a:latin typeface="+mj-lt"/>
              </a:rPr>
              <a:t>How to Safely Use a Multi-Dose Vial</a:t>
            </a:r>
          </a:p>
        </p:txBody>
      </p:sp>
      <p:graphicFrame>
        <p:nvGraphicFramePr>
          <p:cNvPr id="2" name="Diagram 1">
            <a:extLst>
              <a:ext uri="{FF2B5EF4-FFF2-40B4-BE49-F238E27FC236}">
                <a16:creationId xmlns:a16="http://schemas.microsoft.com/office/drawing/2014/main" id="{2BB467B9-D2B8-48EE-A6A4-154191E2D385}"/>
              </a:ext>
            </a:extLst>
          </p:cNvPr>
          <p:cNvGraphicFramePr/>
          <p:nvPr>
            <p:extLst>
              <p:ext uri="{D42A27DB-BD31-4B8C-83A1-F6EECF244321}">
                <p14:modId xmlns:p14="http://schemas.microsoft.com/office/powerpoint/2010/main" val="1607934502"/>
              </p:ext>
            </p:extLst>
          </p:nvPr>
        </p:nvGraphicFramePr>
        <p:xfrm>
          <a:off x="457200" y="1927098"/>
          <a:ext cx="8229600" cy="257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28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nchor="ctr">
            <a:normAutofit/>
          </a:bodyPr>
          <a:lstStyle/>
          <a:p>
            <a:pPr>
              <a:lnSpc>
                <a:spcPct val="90000"/>
              </a:lnSpc>
            </a:pPr>
            <a:r>
              <a:rPr lang="en-US" sz="3100" dirty="0">
                <a:latin typeface="+mj-lt"/>
              </a:rPr>
              <a:t>How to Safely Use a Multi-Dose Vial</a:t>
            </a:r>
          </a:p>
        </p:txBody>
      </p:sp>
      <p:graphicFrame>
        <p:nvGraphicFramePr>
          <p:cNvPr id="2" name="Diagram 1">
            <a:extLst>
              <a:ext uri="{FF2B5EF4-FFF2-40B4-BE49-F238E27FC236}">
                <a16:creationId xmlns:a16="http://schemas.microsoft.com/office/drawing/2014/main" id="{2BB467B9-D2B8-48EE-A6A4-154191E2D385}"/>
              </a:ext>
            </a:extLst>
          </p:cNvPr>
          <p:cNvGraphicFramePr/>
          <p:nvPr>
            <p:extLst>
              <p:ext uri="{D42A27DB-BD31-4B8C-83A1-F6EECF244321}">
                <p14:modId xmlns:p14="http://schemas.microsoft.com/office/powerpoint/2010/main" val="2950048435"/>
              </p:ext>
            </p:extLst>
          </p:nvPr>
        </p:nvGraphicFramePr>
        <p:xfrm>
          <a:off x="457200" y="1927098"/>
          <a:ext cx="8229600" cy="257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62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nchor="ctr">
            <a:normAutofit/>
          </a:bodyPr>
          <a:lstStyle/>
          <a:p>
            <a:pPr>
              <a:lnSpc>
                <a:spcPct val="90000"/>
              </a:lnSpc>
            </a:pPr>
            <a:r>
              <a:rPr lang="en-US" sz="3100" dirty="0">
                <a:latin typeface="+mj-lt"/>
              </a:rPr>
              <a:t>How to Safely Use a Multi-Dose Vial</a:t>
            </a:r>
          </a:p>
        </p:txBody>
      </p:sp>
      <p:graphicFrame>
        <p:nvGraphicFramePr>
          <p:cNvPr id="2" name="Diagram 1">
            <a:extLst>
              <a:ext uri="{FF2B5EF4-FFF2-40B4-BE49-F238E27FC236}">
                <a16:creationId xmlns:a16="http://schemas.microsoft.com/office/drawing/2014/main" id="{2BB467B9-D2B8-48EE-A6A4-154191E2D385}"/>
              </a:ext>
            </a:extLst>
          </p:cNvPr>
          <p:cNvGraphicFramePr/>
          <p:nvPr>
            <p:extLst>
              <p:ext uri="{D42A27DB-BD31-4B8C-83A1-F6EECF244321}">
                <p14:modId xmlns:p14="http://schemas.microsoft.com/office/powerpoint/2010/main" val="2296341122"/>
              </p:ext>
            </p:extLst>
          </p:nvPr>
        </p:nvGraphicFramePr>
        <p:xfrm>
          <a:off x="457200" y="1927098"/>
          <a:ext cx="8229600" cy="257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50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nchor="ctr">
            <a:normAutofit/>
          </a:bodyPr>
          <a:lstStyle/>
          <a:p>
            <a:pPr>
              <a:lnSpc>
                <a:spcPct val="90000"/>
              </a:lnSpc>
            </a:pPr>
            <a:r>
              <a:rPr lang="en-US" sz="3100" dirty="0">
                <a:latin typeface="+mj-lt"/>
              </a:rPr>
              <a:t>How to Safely Use a Multi-Dose Vial</a:t>
            </a:r>
          </a:p>
        </p:txBody>
      </p:sp>
      <p:graphicFrame>
        <p:nvGraphicFramePr>
          <p:cNvPr id="2" name="Diagram 1">
            <a:extLst>
              <a:ext uri="{FF2B5EF4-FFF2-40B4-BE49-F238E27FC236}">
                <a16:creationId xmlns:a16="http://schemas.microsoft.com/office/drawing/2014/main" id="{2BB467B9-D2B8-48EE-A6A4-154191E2D385}"/>
              </a:ext>
            </a:extLst>
          </p:cNvPr>
          <p:cNvGraphicFramePr/>
          <p:nvPr>
            <p:extLst>
              <p:ext uri="{D42A27DB-BD31-4B8C-83A1-F6EECF244321}">
                <p14:modId xmlns:p14="http://schemas.microsoft.com/office/powerpoint/2010/main" val="4057256766"/>
              </p:ext>
            </p:extLst>
          </p:nvPr>
        </p:nvGraphicFramePr>
        <p:xfrm>
          <a:off x="457200" y="1927098"/>
          <a:ext cx="8229600" cy="257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93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1597-6F45-B745-A7AF-5A0D99F1F3E1}"/>
              </a:ext>
            </a:extLst>
          </p:cNvPr>
          <p:cNvSpPr>
            <a:spLocks noGrp="1"/>
          </p:cNvSpPr>
          <p:nvPr>
            <p:ph type="title"/>
          </p:nvPr>
        </p:nvSpPr>
        <p:spPr/>
        <p:txBody>
          <a:bodyPr vert="horz" lIns="91440" tIns="45720" rIns="91440" bIns="45720" rtlCol="0" anchor="ctr">
            <a:normAutofit/>
          </a:bodyPr>
          <a:lstStyle/>
          <a:p>
            <a:pPr>
              <a:lnSpc>
                <a:spcPct val="90000"/>
              </a:lnSpc>
            </a:pPr>
            <a:r>
              <a:rPr lang="en-US" sz="2800" b="1" i="0" kern="1200" cap="small" dirty="0">
                <a:latin typeface="+mj-lt"/>
              </a:rPr>
              <a:t>Contaminated Vaccines CANNOT Be Used</a:t>
            </a:r>
          </a:p>
        </p:txBody>
      </p:sp>
      <p:sp>
        <p:nvSpPr>
          <p:cNvPr id="8" name="Content Placeholder 4">
            <a:extLst>
              <a:ext uri="{FF2B5EF4-FFF2-40B4-BE49-F238E27FC236}">
                <a16:creationId xmlns:a16="http://schemas.microsoft.com/office/drawing/2014/main" id="{2DB96836-455F-704E-9BCC-5885F32745D0}"/>
              </a:ext>
            </a:extLst>
          </p:cNvPr>
          <p:cNvSpPr>
            <a:spLocks noGrp="1"/>
          </p:cNvSpPr>
          <p:nvPr>
            <p:ph idx="1"/>
          </p:nvPr>
        </p:nvSpPr>
        <p:spPr/>
        <p:txBody>
          <a:bodyPr vert="horz" lIns="91440" tIns="45720" rIns="91440" bIns="45720" rtlCol="0">
            <a:normAutofit/>
          </a:bodyPr>
          <a:lstStyle/>
          <a:p>
            <a:pPr lvl="0">
              <a:lnSpc>
                <a:spcPct val="90000"/>
              </a:lnSpc>
            </a:pPr>
            <a:r>
              <a:rPr lang="en-US" sz="2400" dirty="0"/>
              <a:t>If a needle or syringe gets contaminated and goes into the vial, it will contaminate the rest of the doses of vaccine inside the vial.</a:t>
            </a:r>
          </a:p>
          <a:p>
            <a:pPr lvl="0">
              <a:lnSpc>
                <a:spcPct val="90000"/>
              </a:lnSpc>
            </a:pPr>
            <a:r>
              <a:rPr lang="en-US" sz="2400" dirty="0"/>
              <a:t>If the vaccine is contaminated, it cannot be used anymore and must be thrown away.</a:t>
            </a:r>
          </a:p>
        </p:txBody>
      </p:sp>
    </p:spTree>
    <p:extLst>
      <p:ext uri="{BB962C8B-B14F-4D97-AF65-F5344CB8AC3E}">
        <p14:creationId xmlns:p14="http://schemas.microsoft.com/office/powerpoint/2010/main" val="35376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8B8C4-2BEA-4647-8B7B-33D6B5C0EF3B}"/>
              </a:ext>
            </a:extLst>
          </p:cNvPr>
          <p:cNvSpPr>
            <a:spLocks noGrp="1"/>
          </p:cNvSpPr>
          <p:nvPr>
            <p:ph type="title"/>
          </p:nvPr>
        </p:nvSpPr>
        <p:spPr>
          <a:xfrm>
            <a:off x="467285" y="366853"/>
            <a:ext cx="7886700" cy="526843"/>
          </a:xfrm>
        </p:spPr>
        <p:txBody>
          <a:bodyPr anchor="ctr">
            <a:noAutofit/>
          </a:bodyPr>
          <a:lstStyle/>
          <a:p>
            <a:pPr>
              <a:lnSpc>
                <a:spcPct val="90000"/>
              </a:lnSpc>
            </a:pPr>
            <a:r>
              <a:rPr lang="en-US" sz="2800" dirty="0">
                <a:latin typeface="+mj-lt"/>
              </a:rPr>
              <a:t>Dispose of Used sharps safely</a:t>
            </a:r>
            <a:br>
              <a:rPr lang="en-US" sz="2800" dirty="0">
                <a:latin typeface="+mj-lt"/>
              </a:rPr>
            </a:br>
            <a:endParaRPr lang="en-US" sz="2800" dirty="0">
              <a:latin typeface="+mj-lt"/>
            </a:endParaRPr>
          </a:p>
        </p:txBody>
      </p:sp>
      <p:sp>
        <p:nvSpPr>
          <p:cNvPr id="6" name="Content Placeholder 5">
            <a:extLst>
              <a:ext uri="{FF2B5EF4-FFF2-40B4-BE49-F238E27FC236}">
                <a16:creationId xmlns:a16="http://schemas.microsoft.com/office/drawing/2014/main" id="{0AD19229-CB91-6A40-B4BF-F10605E72386}"/>
              </a:ext>
            </a:extLst>
          </p:cNvPr>
          <p:cNvSpPr>
            <a:spLocks noGrp="1"/>
          </p:cNvSpPr>
          <p:nvPr>
            <p:ph sz="half" idx="1"/>
          </p:nvPr>
        </p:nvSpPr>
        <p:spPr>
          <a:xfrm>
            <a:off x="358878" y="1365504"/>
            <a:ext cx="5599472" cy="3206496"/>
          </a:xfrm>
        </p:spPr>
        <p:txBody>
          <a:bodyPr>
            <a:noAutofit/>
          </a:bodyPr>
          <a:lstStyle/>
          <a:p>
            <a:pPr>
              <a:lnSpc>
                <a:spcPct val="90000"/>
              </a:lnSpc>
            </a:pPr>
            <a:r>
              <a:rPr lang="en-US" sz="1800" dirty="0"/>
              <a:t>Dispose of used sharps at their point of use in a sharps container that is closable, puncture-resistant, and leakproof. </a:t>
            </a:r>
          </a:p>
          <a:p>
            <a:pPr lvl="1">
              <a:lnSpc>
                <a:spcPct val="90000"/>
              </a:lnSpc>
              <a:buFont typeface="Wingdings" pitchFamily="2" charset="2"/>
              <a:buChar char="§"/>
            </a:pPr>
            <a:r>
              <a:rPr lang="en-US" sz="1600" dirty="0"/>
              <a:t>Do not remove used needles from disposable syringes.</a:t>
            </a:r>
          </a:p>
          <a:p>
            <a:pPr lvl="1">
              <a:lnSpc>
                <a:spcPct val="90000"/>
              </a:lnSpc>
              <a:buFont typeface="Wingdings" pitchFamily="2" charset="2"/>
              <a:buChar char="§"/>
            </a:pPr>
            <a:r>
              <a:rPr lang="en-US" sz="1600" dirty="0"/>
              <a:t>Do not bend, break, or otherwise manipulate used needles by hand.</a:t>
            </a:r>
          </a:p>
          <a:p>
            <a:pPr lvl="1">
              <a:lnSpc>
                <a:spcPct val="90000"/>
              </a:lnSpc>
              <a:buFont typeface="Wingdings" pitchFamily="2" charset="2"/>
              <a:buChar char="§"/>
            </a:pPr>
            <a:r>
              <a:rPr lang="en-US" sz="1600" dirty="0"/>
              <a:t>Ensure that sharps containers are placed in an area that is not easily accessible by visitors, particularly children</a:t>
            </a:r>
            <a:endParaRPr lang="en-US" sz="1800" dirty="0"/>
          </a:p>
          <a:p>
            <a:pPr indent="-285750">
              <a:lnSpc>
                <a:spcPct val="90000"/>
              </a:lnSpc>
            </a:pPr>
            <a:r>
              <a:rPr lang="en-US" sz="1800" dirty="0"/>
              <a:t>Securely seal and replace sharps containers when they become 75% full.</a:t>
            </a:r>
          </a:p>
          <a:p>
            <a:pPr marL="57150" indent="0">
              <a:lnSpc>
                <a:spcPct val="90000"/>
              </a:lnSpc>
              <a:buNone/>
            </a:pPr>
            <a:endParaRPr lang="en-US" sz="1600" dirty="0">
              <a:latin typeface="+mj-lt"/>
            </a:endParaRPr>
          </a:p>
        </p:txBody>
      </p:sp>
      <p:pic>
        <p:nvPicPr>
          <p:cNvPr id="8" name="Picture 7" descr="A picture containing text, stack&#10;&#10;Description automatically generated">
            <a:extLst>
              <a:ext uri="{FF2B5EF4-FFF2-40B4-BE49-F238E27FC236}">
                <a16:creationId xmlns:a16="http://schemas.microsoft.com/office/drawing/2014/main" id="{D05C5946-96E0-8E46-9E9C-828E45602577}"/>
              </a:ext>
            </a:extLst>
          </p:cNvPr>
          <p:cNvPicPr>
            <a:picLocks noChangeAspect="1"/>
          </p:cNvPicPr>
          <p:nvPr/>
        </p:nvPicPr>
        <p:blipFill>
          <a:blip r:embed="rId2"/>
          <a:stretch>
            <a:fillRect/>
          </a:stretch>
        </p:blipFill>
        <p:spPr>
          <a:xfrm>
            <a:off x="6493082" y="1458829"/>
            <a:ext cx="2193718" cy="2877008"/>
          </a:xfrm>
          <a:prstGeom prst="rect">
            <a:avLst/>
          </a:prstGeom>
          <a:noFill/>
        </p:spPr>
      </p:pic>
    </p:spTree>
    <p:extLst>
      <p:ext uri="{BB962C8B-B14F-4D97-AF65-F5344CB8AC3E}">
        <p14:creationId xmlns:p14="http://schemas.microsoft.com/office/powerpoint/2010/main" val="367941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E73A6227-E597-4C7B-ABB5-479FB84634AE}"/>
              </a:ext>
            </a:extLst>
          </p:cNvPr>
          <p:cNvSpPr>
            <a:spLocks noGrp="1"/>
          </p:cNvSpPr>
          <p:nvPr>
            <p:ph type="title"/>
          </p:nvPr>
        </p:nvSpPr>
        <p:spPr/>
        <p:txBody>
          <a:bodyPr anchor="ctr">
            <a:normAutofit/>
          </a:bodyPr>
          <a:lstStyle/>
          <a:p>
            <a:r>
              <a:rPr lang="en-US" dirty="0">
                <a:latin typeface="+mj-lt"/>
              </a:rPr>
              <a:t>Needlestick injuries</a:t>
            </a:r>
          </a:p>
        </p:txBody>
      </p:sp>
      <p:pic>
        <p:nvPicPr>
          <p:cNvPr id="1028" name="Picture 4" descr="Learn From Mistakes Words Compass Experiment Success Failure Try. Learn From Mistakes words on a gold compass to illustrate trying again after a failure to vector illustration">
            <a:extLst>
              <a:ext uri="{FF2B5EF4-FFF2-40B4-BE49-F238E27FC236}">
                <a16:creationId xmlns:a16="http://schemas.microsoft.com/office/drawing/2014/main" id="{523F40AB-658B-5546-B72D-AF826F201D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84422" y="1571908"/>
            <a:ext cx="2877008" cy="2877008"/>
          </a:xfrm>
          <a:prstGeom prst="rect">
            <a:avLst/>
          </a:prstGeom>
          <a:noFill/>
          <a:extLst>
            <a:ext uri="{909E8E84-426E-40DD-AFC4-6F175D3DCCD1}">
              <a14:hiddenFill xmlns:a14="http://schemas.microsoft.com/office/drawing/2010/main">
                <a:solidFill>
                  <a:srgbClr val="FFFFFF"/>
                </a:solidFill>
              </a14:hiddenFill>
            </a:ext>
          </a:extLst>
        </p:spPr>
      </p:pic>
      <p:sp>
        <p:nvSpPr>
          <p:cNvPr id="137" name="Content Placeholder 3">
            <a:extLst>
              <a:ext uri="{FF2B5EF4-FFF2-40B4-BE49-F238E27FC236}">
                <a16:creationId xmlns:a16="http://schemas.microsoft.com/office/drawing/2014/main" id="{E7A58513-D076-4482-AB74-C37E98B13296}"/>
              </a:ext>
            </a:extLst>
          </p:cNvPr>
          <p:cNvSpPr>
            <a:spLocks noGrp="1"/>
          </p:cNvSpPr>
          <p:nvPr>
            <p:ph sz="half" idx="2"/>
          </p:nvPr>
        </p:nvSpPr>
        <p:spPr>
          <a:xfrm>
            <a:off x="3980329" y="1571908"/>
            <a:ext cx="5048410" cy="2877008"/>
          </a:xfrm>
        </p:spPr>
        <p:txBody>
          <a:bodyPr>
            <a:noAutofit/>
          </a:bodyPr>
          <a:lstStyle/>
          <a:p>
            <a:pPr>
              <a:lnSpc>
                <a:spcPct val="90000"/>
              </a:lnSpc>
            </a:pPr>
            <a:r>
              <a:rPr lang="en-US" sz="1600" dirty="0"/>
              <a:t>Have a bloodborne pathogen exposure plan in place</a:t>
            </a:r>
          </a:p>
          <a:p>
            <a:pPr marL="0" indent="0">
              <a:lnSpc>
                <a:spcPct val="90000"/>
              </a:lnSpc>
              <a:buNone/>
            </a:pPr>
            <a:endParaRPr lang="en-US" sz="1400" dirty="0"/>
          </a:p>
          <a:p>
            <a:pPr>
              <a:lnSpc>
                <a:spcPct val="90000"/>
              </a:lnSpc>
            </a:pPr>
            <a:r>
              <a:rPr lang="en-US" sz="1600" dirty="0"/>
              <a:t>Implement Procedures for Reporting and Examining Sharps Injuries and Injury Hazards</a:t>
            </a:r>
          </a:p>
          <a:p>
            <a:pPr lvl="1">
              <a:lnSpc>
                <a:spcPct val="90000"/>
              </a:lnSpc>
            </a:pPr>
            <a:r>
              <a:rPr lang="en-US" sz="1400" dirty="0"/>
              <a:t>Information is important for prevention planning</a:t>
            </a:r>
          </a:p>
          <a:p>
            <a:pPr lvl="1">
              <a:lnSpc>
                <a:spcPct val="90000"/>
              </a:lnSpc>
            </a:pPr>
            <a:r>
              <a:rPr lang="en-US" sz="1400" dirty="0"/>
              <a:t>Healthcare personnel must understand reporting procedures and be motivated to report exposures </a:t>
            </a:r>
          </a:p>
          <a:p>
            <a:pPr marL="457200" lvl="1" indent="0">
              <a:lnSpc>
                <a:spcPct val="90000"/>
              </a:lnSpc>
              <a:buNone/>
            </a:pPr>
            <a:endParaRPr lang="en-US" sz="1400" dirty="0"/>
          </a:p>
          <a:p>
            <a:pPr>
              <a:lnSpc>
                <a:spcPct val="90000"/>
              </a:lnSpc>
            </a:pPr>
            <a:r>
              <a:rPr lang="en-US" sz="1600" dirty="0">
                <a:hlinkClick r:id="rId3">
                  <a:extLst>
                    <a:ext uri="{A12FA001-AC4F-418D-AE19-62706E023703}">
                      <ahyp:hlinkClr xmlns:ahyp="http://schemas.microsoft.com/office/drawing/2018/hyperlinkcolor" val="tx"/>
                    </a:ext>
                  </a:extLst>
                </a:hlinkClick>
              </a:rPr>
              <a:t>Workbook for Designing, Implementing and Evaluating a Sharps Injury Prevention Program</a:t>
            </a:r>
            <a:endParaRPr lang="en-US" sz="1600" dirty="0"/>
          </a:p>
        </p:txBody>
      </p:sp>
    </p:spTree>
    <p:extLst>
      <p:ext uri="{BB962C8B-B14F-4D97-AF65-F5344CB8AC3E}">
        <p14:creationId xmlns:p14="http://schemas.microsoft.com/office/powerpoint/2010/main" val="56921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357421" y="205488"/>
            <a:ext cx="7886700" cy="526843"/>
          </a:xfrm>
        </p:spPr>
        <p:txBody>
          <a:bodyPr>
            <a:normAutofit/>
          </a:bodyPr>
          <a:lstStyle/>
          <a:p>
            <a:r>
              <a:rPr lang="en-US" dirty="0">
                <a:latin typeface="+mj-lt"/>
              </a:rPr>
              <a:t>One Needle, One Syringe, Only One Time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675246" y="1580980"/>
            <a:ext cx="4038600" cy="2877008"/>
          </a:xfrm>
        </p:spPr>
        <p:txBody>
          <a:bodyPr>
            <a:normAutofit/>
          </a:bodyPr>
          <a:lstStyle/>
          <a:p>
            <a:pPr marL="0" indent="0">
              <a:buNone/>
            </a:pPr>
            <a:r>
              <a:rPr lang="en-US" sz="1800" dirty="0"/>
              <a:t>The CDC has developed resources to support the understanding of the basics of injection safety.</a:t>
            </a:r>
          </a:p>
          <a:p>
            <a:pPr marL="0" indent="0">
              <a:buNone/>
            </a:pPr>
            <a:r>
              <a:rPr lang="en-US" dirty="0">
                <a:solidFill>
                  <a:srgbClr val="13619C"/>
                </a:solidFill>
                <a:cs typeface="Calibri bold" panose="020F0702030404030204" pitchFamily="34" charset="0"/>
              </a:rPr>
              <a:t>Resources include:</a:t>
            </a:r>
          </a:p>
          <a:p>
            <a:pPr lvl="1"/>
            <a:r>
              <a:rPr lang="en-US" dirty="0"/>
              <a:t>FAQs</a:t>
            </a:r>
          </a:p>
          <a:p>
            <a:pPr lvl="1"/>
            <a:r>
              <a:rPr lang="en-US" dirty="0"/>
              <a:t>Checklists</a:t>
            </a:r>
          </a:p>
          <a:p>
            <a:pPr lvl="1"/>
            <a:r>
              <a:rPr lang="en-US" dirty="0"/>
              <a:t>Patient handouts</a:t>
            </a:r>
          </a:p>
          <a:p>
            <a:pPr lvl="1"/>
            <a:r>
              <a:rPr lang="en-US" dirty="0"/>
              <a:t>Videos on clinical practices</a:t>
            </a:r>
          </a:p>
          <a:p>
            <a:pPr lvl="1"/>
            <a:r>
              <a:rPr lang="en-US" dirty="0"/>
              <a:t>Posters</a:t>
            </a:r>
          </a:p>
        </p:txBody>
      </p:sp>
      <p:pic>
        <p:nvPicPr>
          <p:cNvPr id="12" name="Content Placeholder 11" descr="One Needle. One Syringe. Only One Time. ">
            <a:extLst>
              <a:ext uri="{FF2B5EF4-FFF2-40B4-BE49-F238E27FC236}">
                <a16:creationId xmlns:a16="http://schemas.microsoft.com/office/drawing/2014/main" id="{ABD2DC1E-EA90-42CF-BF1E-C2C6C358162C}"/>
              </a:ext>
            </a:extLst>
          </p:cNvPr>
          <p:cNvPicPr>
            <a:picLocks noGrp="1" noChangeAspect="1"/>
          </p:cNvPicPr>
          <p:nvPr>
            <p:ph sz="half" idx="2"/>
          </p:nvPr>
        </p:nvPicPr>
        <p:blipFill>
          <a:blip r:embed="rId4"/>
          <a:stretch>
            <a:fillRect/>
          </a:stretch>
        </p:blipFill>
        <p:spPr>
          <a:xfrm>
            <a:off x="4900379" y="1580980"/>
            <a:ext cx="3343742" cy="2429214"/>
          </a:xfrm>
        </p:spPr>
      </p:pic>
      <p:sp>
        <p:nvSpPr>
          <p:cNvPr id="13" name="TextBox 12">
            <a:extLst>
              <a:ext uri="{FF2B5EF4-FFF2-40B4-BE49-F238E27FC236}">
                <a16:creationId xmlns:a16="http://schemas.microsoft.com/office/drawing/2014/main" id="{61178E53-51DC-44F6-B6F5-3498BDCF38D3}"/>
              </a:ext>
            </a:extLst>
          </p:cNvPr>
          <p:cNvSpPr txBox="1"/>
          <p:nvPr/>
        </p:nvSpPr>
        <p:spPr>
          <a:xfrm>
            <a:off x="1241970" y="4637930"/>
            <a:ext cx="4895315" cy="300082"/>
          </a:xfrm>
          <a:prstGeom prst="rect">
            <a:avLst/>
          </a:prstGeom>
          <a:noFill/>
        </p:spPr>
        <p:txBody>
          <a:bodyPr wrap="square" rtlCol="0">
            <a:spAutoFit/>
          </a:bodyPr>
          <a:lstStyle/>
          <a:p>
            <a:pPr algn="ctr"/>
            <a:r>
              <a:rPr lang="en-US" sz="1350" dirty="0">
                <a:hlinkClick r:id="rId5"/>
              </a:rPr>
              <a:t>https://www.cdc.gov/injectionsafety/one-and-only.html</a:t>
            </a:r>
            <a:r>
              <a:rPr lang="en-US" sz="1350" dirty="0"/>
              <a:t> </a:t>
            </a:r>
          </a:p>
        </p:txBody>
      </p:sp>
    </p:spTree>
    <p:custDataLst>
      <p:tags r:id="rId1"/>
    </p:custDataLst>
    <p:extLst>
      <p:ext uri="{BB962C8B-B14F-4D97-AF65-F5344CB8AC3E}">
        <p14:creationId xmlns:p14="http://schemas.microsoft.com/office/powerpoint/2010/main" val="176269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295010" y="208743"/>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Closing</a:t>
            </a:r>
          </a:p>
        </p:txBody>
      </p:sp>
      <p:sp>
        <p:nvSpPr>
          <p:cNvPr id="3" name="Content Placeholder 2">
            <a:extLst>
              <a:ext uri="{FF2B5EF4-FFF2-40B4-BE49-F238E27FC236}">
                <a16:creationId xmlns:a16="http://schemas.microsoft.com/office/drawing/2014/main" id="{74C21D11-6042-4927-BF67-74F511B78CAC}"/>
              </a:ext>
            </a:extLst>
          </p:cNvPr>
          <p:cNvSpPr>
            <a:spLocks noGrp="1"/>
          </p:cNvSpPr>
          <p:nvPr>
            <p:ph idx="1"/>
          </p:nvPr>
        </p:nvSpPr>
        <p:spPr>
          <a:xfrm>
            <a:off x="295010" y="1267793"/>
            <a:ext cx="8029840" cy="2371571"/>
          </a:xfrm>
        </p:spPr>
        <p:txBody>
          <a:bodyPr/>
          <a:lstStyle/>
          <a:p>
            <a:pPr lvl="0">
              <a:spcBef>
                <a:spcPts val="2400"/>
              </a:spcBef>
            </a:pPr>
            <a:r>
              <a:rPr lang="en-US" sz="1800" dirty="0"/>
              <a:t>A culture of safety, including injection safety, requires a commitment from everyone.</a:t>
            </a:r>
          </a:p>
          <a:p>
            <a:pPr lvl="0">
              <a:spcBef>
                <a:spcPts val="2400"/>
              </a:spcBef>
            </a:pPr>
            <a:r>
              <a:rPr lang="en-US" sz="1800" dirty="0"/>
              <a:t>Multi-dose vials require a specific set of safety procedures that are different from those for single-dose vials or multi-dose vials used with only one patient.</a:t>
            </a:r>
          </a:p>
          <a:p>
            <a:pPr lvl="0">
              <a:spcBef>
                <a:spcPts val="2400"/>
              </a:spcBef>
            </a:pPr>
            <a:r>
              <a:rPr lang="en-US" sz="1800" dirty="0"/>
              <a:t>Have a plan in place for reporting and examining sharps injuries. </a:t>
            </a:r>
          </a:p>
          <a:p>
            <a:pPr>
              <a:lnSpc>
                <a:spcPct val="107000"/>
              </a:lnSpc>
              <a:spcBef>
                <a:spcPts val="0"/>
              </a:spcBef>
              <a:spcAft>
                <a:spcPts val="600"/>
              </a:spcAft>
            </a:pPr>
            <a:endParaRPr lang="en-US" sz="1800" dirty="0">
              <a:latin typeface="Alegreya Sans" panose="00000500000000000000" pitchFamily="2" charset="0"/>
            </a:endParaRPr>
          </a:p>
        </p:txBody>
      </p:sp>
    </p:spTree>
    <p:extLst>
      <p:ext uri="{BB962C8B-B14F-4D97-AF65-F5344CB8AC3E}">
        <p14:creationId xmlns:p14="http://schemas.microsoft.com/office/powerpoint/2010/main" val="91247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6FDDE-1EB8-42D6-AD8E-86D0FC6E7B64}"/>
              </a:ext>
            </a:extLst>
          </p:cNvPr>
          <p:cNvSpPr>
            <a:spLocks noGrp="1"/>
          </p:cNvSpPr>
          <p:nvPr>
            <p:ph idx="1"/>
          </p:nvPr>
        </p:nvSpPr>
        <p:spPr>
          <a:xfrm>
            <a:off x="237671" y="1287141"/>
            <a:ext cx="4606555" cy="2228850"/>
          </a:xfrm>
        </p:spPr>
        <p:txBody>
          <a:bodyPr/>
          <a:lstStyle/>
          <a:p>
            <a:pPr marL="0" indent="0" algn="just">
              <a:buNone/>
            </a:pPr>
            <a:r>
              <a:rPr lang="en-US" sz="1600" dirty="0"/>
              <a:t>Project Firstline is a national collaborative led by the US Centers for Disease Control and Prevention (CDC) to provide infection control training and education to frontline healthcare workers and public health personnel. AAP is proud to partner with Project Firstline, as supported through Cooperative Agreement CDC-RFA-OT18-1802. CDC is an agency within the Department of Health and Human Services (HHS). The contents of this program do not necessarily represent the policies of AAP, CDC or HHS and should not be considered an endorsement by the Federal Government.</a:t>
            </a:r>
            <a:endParaRPr lang="en-US" sz="1600" dirty="0">
              <a:ea typeface="Source Sans Pro" panose="020B0503030403020204" pitchFamily="34" charset="0"/>
            </a:endParaRPr>
          </a:p>
        </p:txBody>
      </p:sp>
      <p:sp>
        <p:nvSpPr>
          <p:cNvPr id="4" name="Title 1">
            <a:extLst>
              <a:ext uri="{FF2B5EF4-FFF2-40B4-BE49-F238E27FC236}">
                <a16:creationId xmlns:a16="http://schemas.microsoft.com/office/drawing/2014/main" id="{493636BF-F30F-4091-86F6-3FA04D1A9805}"/>
              </a:ext>
            </a:extLst>
          </p:cNvPr>
          <p:cNvSpPr txBox="1">
            <a:spLocks/>
          </p:cNvSpPr>
          <p:nvPr/>
        </p:nvSpPr>
        <p:spPr>
          <a:xfrm>
            <a:off x="237671" y="228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Acknowledgements</a:t>
            </a:r>
            <a:endParaRPr lang="en-US" sz="1500" b="1" dirty="0">
              <a:solidFill>
                <a:schemeClr val="bg1"/>
              </a:solidFill>
            </a:endParaRPr>
          </a:p>
        </p:txBody>
      </p:sp>
      <p:pic>
        <p:nvPicPr>
          <p:cNvPr id="1026" name="Picture 2">
            <a:extLst>
              <a:ext uri="{FF2B5EF4-FFF2-40B4-BE49-F238E27FC236}">
                <a16:creationId xmlns:a16="http://schemas.microsoft.com/office/drawing/2014/main" id="{0DF0AFE6-5988-4BD6-ABA7-CB4B4521A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222" y="1526074"/>
            <a:ext cx="3719107" cy="209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3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353786" y="235638"/>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Resources</a:t>
            </a:r>
            <a:endParaRPr lang="en-US" sz="1500" b="1" dirty="0">
              <a:solidFill>
                <a:schemeClr val="bg1"/>
              </a:solidFill>
            </a:endParaRPr>
          </a:p>
        </p:txBody>
      </p:sp>
      <p:sp>
        <p:nvSpPr>
          <p:cNvPr id="3" name="Content Placeholder 2">
            <a:extLst>
              <a:ext uri="{FF2B5EF4-FFF2-40B4-BE49-F238E27FC236}">
                <a16:creationId xmlns:a16="http://schemas.microsoft.com/office/drawing/2014/main" id="{74C21D11-6042-4927-BF67-74F511B78CAC}"/>
              </a:ext>
            </a:extLst>
          </p:cNvPr>
          <p:cNvSpPr>
            <a:spLocks noGrp="1"/>
          </p:cNvSpPr>
          <p:nvPr>
            <p:ph idx="1"/>
          </p:nvPr>
        </p:nvSpPr>
        <p:spPr>
          <a:xfrm>
            <a:off x="353786" y="988360"/>
            <a:ext cx="8080000" cy="3606011"/>
          </a:xfrm>
        </p:spPr>
        <p:txBody>
          <a:bodyPr vert="horz" lIns="68580" tIns="34290" rIns="68580" bIns="34290" rtlCol="0" anchor="t">
            <a:noAutofit/>
          </a:bodyPr>
          <a:lstStyle/>
          <a:p>
            <a:r>
              <a:rPr lang="en-US" sz="1800" dirty="0">
                <a:hlinkClick r:id="rId3"/>
              </a:rPr>
              <a:t>American Academy of Pediatrics COVID-19 Guidance and Resources</a:t>
            </a:r>
            <a:endParaRPr lang="en-US" sz="1800" dirty="0"/>
          </a:p>
          <a:p>
            <a:pPr lvl="1"/>
            <a:r>
              <a:rPr lang="en-US" sz="1350" dirty="0">
                <a:hlinkClick r:id="rId4"/>
              </a:rPr>
              <a:t>COVID Town Halls</a:t>
            </a:r>
            <a:endParaRPr lang="en-US" sz="1350" dirty="0"/>
          </a:p>
          <a:p>
            <a:pPr lvl="1"/>
            <a:r>
              <a:rPr lang="en-US" sz="1350" dirty="0">
                <a:hlinkClick r:id="rId5"/>
              </a:rPr>
              <a:t>Practice Management Tips</a:t>
            </a:r>
            <a:endParaRPr lang="en-US" sz="1350" dirty="0"/>
          </a:p>
          <a:p>
            <a:pPr lvl="1"/>
            <a:r>
              <a:rPr lang="en-US" sz="1350" dirty="0">
                <a:hlinkClick r:id="rId3"/>
              </a:rPr>
              <a:t>Preparing for Flu Season</a:t>
            </a:r>
            <a:endParaRPr lang="en-US" sz="1350" dirty="0"/>
          </a:p>
          <a:p>
            <a:pPr lvl="1"/>
            <a:r>
              <a:rPr lang="en-US" sz="1350" dirty="0">
                <a:hlinkClick r:id="rId6"/>
              </a:rPr>
              <a:t>Discounts on PPE and COVID-19 Supplies</a:t>
            </a:r>
            <a:endParaRPr lang="en-US" sz="1350" dirty="0"/>
          </a:p>
          <a:p>
            <a:r>
              <a:rPr lang="en-US" sz="1800" dirty="0">
                <a:hlinkClick r:id="rId7"/>
              </a:rPr>
              <a:t>Centers for Disease Control and Prevention</a:t>
            </a:r>
            <a:endParaRPr lang="en-US" sz="1800" dirty="0"/>
          </a:p>
          <a:p>
            <a:pPr lvl="1"/>
            <a:r>
              <a:rPr lang="en-US" sz="1350" dirty="0">
                <a:hlinkClick r:id="rId8"/>
              </a:rPr>
              <a:t>Standard Precautions</a:t>
            </a:r>
            <a:endParaRPr lang="en-US" sz="1350" dirty="0"/>
          </a:p>
          <a:p>
            <a:pPr lvl="1"/>
            <a:r>
              <a:rPr lang="en-US" sz="1350" dirty="0">
                <a:hlinkClick r:id="rId9"/>
              </a:rPr>
              <a:t>Transmission-Based Precautions</a:t>
            </a:r>
            <a:endParaRPr lang="en-US" sz="1350" dirty="0"/>
          </a:p>
          <a:p>
            <a:pPr lvl="1"/>
            <a:r>
              <a:rPr lang="en-US" sz="1350" dirty="0">
                <a:solidFill>
                  <a:srgbClr val="000000"/>
                </a:solidFill>
                <a:hlinkClick r:id="rId10"/>
              </a:rPr>
              <a:t>Clinical Questions about COVID-19: Questions and Answers</a:t>
            </a:r>
            <a:endParaRPr lang="en-US" sz="1350" dirty="0">
              <a:solidFill>
                <a:srgbClr val="000000"/>
              </a:solidFill>
            </a:endParaRPr>
          </a:p>
          <a:p>
            <a:pPr lvl="1"/>
            <a:r>
              <a:rPr lang="en-US" sz="1350" dirty="0">
                <a:hlinkClick r:id="rId11"/>
              </a:rPr>
              <a:t>Workbook</a:t>
            </a:r>
            <a:r>
              <a:rPr lang="en-US" sz="1200" dirty="0">
                <a:hlinkClick r:id="rId11"/>
              </a:rPr>
              <a:t> for Designing, Implementing and Evaluating a Sharps Injury Prevention Program</a:t>
            </a:r>
            <a:endParaRPr lang="en-US" sz="1200" dirty="0"/>
          </a:p>
          <a:p>
            <a:pPr lvl="1"/>
            <a:endParaRPr lang="en-US" sz="1350" dirty="0"/>
          </a:p>
          <a:p>
            <a:r>
              <a:rPr lang="en-US" sz="1800" dirty="0">
                <a:hlinkClick r:id="rId12"/>
              </a:rPr>
              <a:t>Project Firstline</a:t>
            </a:r>
            <a:endParaRPr lang="en-US" sz="1800" dirty="0"/>
          </a:p>
        </p:txBody>
      </p:sp>
    </p:spTree>
    <p:extLst>
      <p:ext uri="{BB962C8B-B14F-4D97-AF65-F5344CB8AC3E}">
        <p14:creationId xmlns:p14="http://schemas.microsoft.com/office/powerpoint/2010/main" val="116803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912-F939-9C45-9135-E7C1047F46D6}"/>
              </a:ext>
            </a:extLst>
          </p:cNvPr>
          <p:cNvSpPr>
            <a:spLocks noGrp="1"/>
          </p:cNvSpPr>
          <p:nvPr>
            <p:ph type="title"/>
          </p:nvPr>
        </p:nvSpPr>
        <p:spPr>
          <a:xfrm>
            <a:off x="457200" y="232383"/>
            <a:ext cx="7886700" cy="526843"/>
          </a:xfrm>
        </p:spPr>
        <p:txBody>
          <a:bodyPr/>
          <a:lstStyle/>
          <a:p>
            <a:r>
              <a:rPr lang="en-US" dirty="0">
                <a:latin typeface="+mj-lt"/>
              </a:rPr>
              <a:t>Prepare the Vial</a:t>
            </a:r>
          </a:p>
        </p:txBody>
      </p:sp>
      <p:sp>
        <p:nvSpPr>
          <p:cNvPr id="4" name="Content Placeholder 4">
            <a:extLst>
              <a:ext uri="{FF2B5EF4-FFF2-40B4-BE49-F238E27FC236}">
                <a16:creationId xmlns:a16="http://schemas.microsoft.com/office/drawing/2014/main" id="{1055C8E9-3A08-3B4B-99E6-00585017AD98}"/>
              </a:ext>
            </a:extLst>
          </p:cNvPr>
          <p:cNvSpPr txBox="1">
            <a:spLocks/>
          </p:cNvSpPr>
          <p:nvPr/>
        </p:nvSpPr>
        <p:spPr>
          <a:xfrm>
            <a:off x="457200" y="1739332"/>
            <a:ext cx="8790971" cy="35079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b="1" dirty="0">
                <a:solidFill>
                  <a:schemeClr val="accent1"/>
                </a:solidFill>
              </a:rPr>
              <a:t>Q: 	</a:t>
            </a:r>
            <a:r>
              <a:rPr lang="en-US" sz="2400" dirty="0"/>
              <a:t>Where should multi-dose vials be prepared?</a:t>
            </a:r>
          </a:p>
          <a:p>
            <a:pPr lvl="0"/>
            <a:r>
              <a:rPr lang="en-US" sz="2400" b="1" dirty="0">
                <a:solidFill>
                  <a:schemeClr val="accent1"/>
                </a:solidFill>
              </a:rPr>
              <a:t>A: 	</a:t>
            </a:r>
            <a:r>
              <a:rPr lang="en-US" sz="2400" dirty="0"/>
              <a:t>Prepare the vial in a quiet, private space. Never bring multi-		dose vials into patient care spaces. </a:t>
            </a:r>
          </a:p>
          <a:p>
            <a:endParaRPr lang="en-US" dirty="0"/>
          </a:p>
          <a:p>
            <a:endParaRPr lang="en-US" dirty="0"/>
          </a:p>
        </p:txBody>
      </p:sp>
    </p:spTree>
    <p:extLst>
      <p:ext uri="{BB962C8B-B14F-4D97-AF65-F5344CB8AC3E}">
        <p14:creationId xmlns:p14="http://schemas.microsoft.com/office/powerpoint/2010/main" val="94993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912-F939-9C45-9135-E7C1047F46D6}"/>
              </a:ext>
            </a:extLst>
          </p:cNvPr>
          <p:cNvSpPr>
            <a:spLocks noGrp="1"/>
          </p:cNvSpPr>
          <p:nvPr>
            <p:ph type="title"/>
          </p:nvPr>
        </p:nvSpPr>
        <p:spPr/>
        <p:txBody>
          <a:bodyPr/>
          <a:lstStyle/>
          <a:p>
            <a:r>
              <a:rPr lang="en-US" dirty="0">
                <a:latin typeface="+mj-lt"/>
              </a:rPr>
              <a:t>Check the Vial</a:t>
            </a:r>
          </a:p>
        </p:txBody>
      </p:sp>
      <p:sp>
        <p:nvSpPr>
          <p:cNvPr id="4" name="Content Placeholder 4">
            <a:extLst>
              <a:ext uri="{FF2B5EF4-FFF2-40B4-BE49-F238E27FC236}">
                <a16:creationId xmlns:a16="http://schemas.microsoft.com/office/drawing/2014/main" id="{1055C8E9-3A08-3B4B-99E6-00585017AD98}"/>
              </a:ext>
            </a:extLst>
          </p:cNvPr>
          <p:cNvSpPr txBox="1">
            <a:spLocks/>
          </p:cNvSpPr>
          <p:nvPr/>
        </p:nvSpPr>
        <p:spPr>
          <a:xfrm>
            <a:off x="457200" y="1739332"/>
            <a:ext cx="8790971" cy="35079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1"/>
                </a:solidFill>
              </a:rPr>
              <a:t>Q: 	</a:t>
            </a:r>
            <a:r>
              <a:rPr lang="en-US" sz="2400" dirty="0"/>
              <a:t>What do you want to check before using the vial?</a:t>
            </a:r>
          </a:p>
          <a:p>
            <a:r>
              <a:rPr lang="en-US" sz="2400" b="1" dirty="0">
                <a:solidFill>
                  <a:schemeClr val="accent1"/>
                </a:solidFill>
              </a:rPr>
              <a:t>A: 	</a:t>
            </a:r>
            <a:r>
              <a:rPr lang="en-US" sz="2400" dirty="0"/>
              <a:t>Check the label to make sure it is a multi-dose vial, and it is 		not expired. Also check to make sure the vaccine looks the 			way it is supposed to.</a:t>
            </a:r>
          </a:p>
          <a:p>
            <a:endParaRPr lang="en-US" sz="2400" dirty="0"/>
          </a:p>
          <a:p>
            <a:endParaRPr lang="en-US" dirty="0"/>
          </a:p>
          <a:p>
            <a:endParaRPr lang="en-US" dirty="0"/>
          </a:p>
        </p:txBody>
      </p:sp>
    </p:spTree>
    <p:extLst>
      <p:ext uri="{BB962C8B-B14F-4D97-AF65-F5344CB8AC3E}">
        <p14:creationId xmlns:p14="http://schemas.microsoft.com/office/powerpoint/2010/main" val="43609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912-F939-9C45-9135-E7C1047F46D6}"/>
              </a:ext>
            </a:extLst>
          </p:cNvPr>
          <p:cNvSpPr>
            <a:spLocks noGrp="1"/>
          </p:cNvSpPr>
          <p:nvPr>
            <p:ph type="title"/>
          </p:nvPr>
        </p:nvSpPr>
        <p:spPr>
          <a:xfrm>
            <a:off x="457200" y="205488"/>
            <a:ext cx="7886700" cy="526843"/>
          </a:xfrm>
        </p:spPr>
        <p:txBody>
          <a:bodyPr/>
          <a:lstStyle/>
          <a:p>
            <a:r>
              <a:rPr lang="en-US" dirty="0">
                <a:latin typeface="+mj-lt"/>
              </a:rPr>
              <a:t>Disinfect the top of the vial</a:t>
            </a:r>
          </a:p>
        </p:txBody>
      </p:sp>
      <p:sp>
        <p:nvSpPr>
          <p:cNvPr id="4" name="Content Placeholder 4">
            <a:extLst>
              <a:ext uri="{FF2B5EF4-FFF2-40B4-BE49-F238E27FC236}">
                <a16:creationId xmlns:a16="http://schemas.microsoft.com/office/drawing/2014/main" id="{1055C8E9-3A08-3B4B-99E6-00585017AD98}"/>
              </a:ext>
            </a:extLst>
          </p:cNvPr>
          <p:cNvSpPr txBox="1">
            <a:spLocks/>
          </p:cNvSpPr>
          <p:nvPr/>
        </p:nvSpPr>
        <p:spPr>
          <a:xfrm>
            <a:off x="457200" y="1739332"/>
            <a:ext cx="8790971" cy="35079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1"/>
                </a:solidFill>
              </a:rPr>
              <a:t>Q: 	</a:t>
            </a:r>
            <a:r>
              <a:rPr lang="en-US" sz="2400" dirty="0"/>
              <a:t>What do you want to check before using the vial?</a:t>
            </a:r>
          </a:p>
          <a:p>
            <a:r>
              <a:rPr lang="en-US" sz="2400" b="1" dirty="0">
                <a:solidFill>
                  <a:schemeClr val="accent1"/>
                </a:solidFill>
              </a:rPr>
              <a:t>A: 	</a:t>
            </a:r>
            <a:r>
              <a:rPr lang="en-US" sz="2400" dirty="0"/>
              <a:t>Disinfect the top of the vial with an alcohol prep pad  to kill 		any germs on the top, so you don’t push germs into the vial 		when you insert the needle. Let the top dry before you insert 		the needle. </a:t>
            </a:r>
          </a:p>
          <a:p>
            <a:endParaRPr lang="en-US" sz="2400" dirty="0"/>
          </a:p>
          <a:p>
            <a:endParaRPr lang="en-US" dirty="0"/>
          </a:p>
          <a:p>
            <a:endParaRPr lang="en-US" dirty="0"/>
          </a:p>
        </p:txBody>
      </p:sp>
    </p:spTree>
    <p:extLst>
      <p:ext uri="{BB962C8B-B14F-4D97-AF65-F5344CB8AC3E}">
        <p14:creationId xmlns:p14="http://schemas.microsoft.com/office/powerpoint/2010/main" val="209422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912-F939-9C45-9135-E7C1047F46D6}"/>
              </a:ext>
            </a:extLst>
          </p:cNvPr>
          <p:cNvSpPr>
            <a:spLocks noGrp="1"/>
          </p:cNvSpPr>
          <p:nvPr>
            <p:ph type="title"/>
          </p:nvPr>
        </p:nvSpPr>
        <p:spPr>
          <a:xfrm>
            <a:off x="457200" y="205488"/>
            <a:ext cx="7886700" cy="526843"/>
          </a:xfrm>
        </p:spPr>
        <p:txBody>
          <a:bodyPr/>
          <a:lstStyle/>
          <a:p>
            <a:r>
              <a:rPr lang="en-US" dirty="0">
                <a:latin typeface="+mj-lt"/>
              </a:rPr>
              <a:t>Access the Vial</a:t>
            </a:r>
          </a:p>
        </p:txBody>
      </p:sp>
      <p:sp>
        <p:nvSpPr>
          <p:cNvPr id="4" name="Content Placeholder 4">
            <a:extLst>
              <a:ext uri="{FF2B5EF4-FFF2-40B4-BE49-F238E27FC236}">
                <a16:creationId xmlns:a16="http://schemas.microsoft.com/office/drawing/2014/main" id="{1055C8E9-3A08-3B4B-99E6-00585017AD98}"/>
              </a:ext>
            </a:extLst>
          </p:cNvPr>
          <p:cNvSpPr txBox="1">
            <a:spLocks/>
          </p:cNvSpPr>
          <p:nvPr/>
        </p:nvSpPr>
        <p:spPr>
          <a:xfrm>
            <a:off x="457200" y="1739332"/>
            <a:ext cx="8790971" cy="35079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1"/>
                </a:solidFill>
              </a:rPr>
              <a:t>Q: 	</a:t>
            </a:r>
            <a:r>
              <a:rPr lang="en-US" sz="2400" dirty="0"/>
              <a:t>What do you need to do the first time you open a multi-dose vaccine vial?</a:t>
            </a:r>
          </a:p>
          <a:p>
            <a:r>
              <a:rPr lang="en-US" sz="2400" b="1" dirty="0">
                <a:solidFill>
                  <a:schemeClr val="accent1"/>
                </a:solidFill>
              </a:rPr>
              <a:t>A: 	</a:t>
            </a:r>
            <a:r>
              <a:rPr lang="en-US" sz="2400" dirty="0"/>
              <a:t>How long you can use the vaccine after you first access the vial varies by product. Writing the date and time the vial was opened on the label helps prevent vaccine from being given to a patient beyond its use date. </a:t>
            </a:r>
          </a:p>
          <a:p>
            <a:endParaRPr lang="en-US" dirty="0"/>
          </a:p>
          <a:p>
            <a:endParaRPr lang="en-US" dirty="0"/>
          </a:p>
        </p:txBody>
      </p:sp>
    </p:spTree>
    <p:extLst>
      <p:ext uri="{BB962C8B-B14F-4D97-AF65-F5344CB8AC3E}">
        <p14:creationId xmlns:p14="http://schemas.microsoft.com/office/powerpoint/2010/main" val="239209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912-F939-9C45-9135-E7C1047F46D6}"/>
              </a:ext>
            </a:extLst>
          </p:cNvPr>
          <p:cNvSpPr>
            <a:spLocks noGrp="1"/>
          </p:cNvSpPr>
          <p:nvPr>
            <p:ph type="title"/>
          </p:nvPr>
        </p:nvSpPr>
        <p:spPr>
          <a:xfrm>
            <a:off x="527797" y="192041"/>
            <a:ext cx="7886700" cy="526843"/>
          </a:xfrm>
        </p:spPr>
        <p:txBody>
          <a:bodyPr/>
          <a:lstStyle/>
          <a:p>
            <a:r>
              <a:rPr lang="en-US" dirty="0">
                <a:latin typeface="+mj-lt"/>
              </a:rPr>
              <a:t>Vaccine in the vial</a:t>
            </a:r>
          </a:p>
        </p:txBody>
      </p:sp>
      <p:sp>
        <p:nvSpPr>
          <p:cNvPr id="4" name="Content Placeholder 4">
            <a:extLst>
              <a:ext uri="{FF2B5EF4-FFF2-40B4-BE49-F238E27FC236}">
                <a16:creationId xmlns:a16="http://schemas.microsoft.com/office/drawing/2014/main" id="{1055C8E9-3A08-3B4B-99E6-00585017AD98}"/>
              </a:ext>
            </a:extLst>
          </p:cNvPr>
          <p:cNvSpPr txBox="1">
            <a:spLocks/>
          </p:cNvSpPr>
          <p:nvPr/>
        </p:nvSpPr>
        <p:spPr>
          <a:xfrm>
            <a:off x="457200" y="1739332"/>
            <a:ext cx="8790971" cy="35079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accent1"/>
                </a:solidFill>
              </a:rPr>
              <a:t>Q: 	</a:t>
            </a:r>
            <a:r>
              <a:rPr lang="en-US" sz="2400" dirty="0"/>
              <a:t>What do you do if there is a little bit of vaccine left in the vial, 		but it’s not enough for a full dose?</a:t>
            </a:r>
          </a:p>
          <a:p>
            <a:r>
              <a:rPr lang="en-US" sz="2400" b="1" dirty="0">
                <a:solidFill>
                  <a:schemeClr val="accent1"/>
                </a:solidFill>
              </a:rPr>
              <a:t>A: 	</a:t>
            </a:r>
            <a:r>
              <a:rPr lang="en-US" sz="2400" dirty="0"/>
              <a:t>Throw the remaining vaccine away. Never combine doses 			from different vials or give someone less than a full dose.</a:t>
            </a:r>
          </a:p>
          <a:p>
            <a:endParaRPr lang="en-US" sz="2400" dirty="0"/>
          </a:p>
          <a:p>
            <a:endParaRPr lang="en-US" dirty="0"/>
          </a:p>
          <a:p>
            <a:endParaRPr lang="en-US" dirty="0"/>
          </a:p>
        </p:txBody>
      </p:sp>
    </p:spTree>
    <p:extLst>
      <p:ext uri="{BB962C8B-B14F-4D97-AF65-F5344CB8AC3E}">
        <p14:creationId xmlns:p14="http://schemas.microsoft.com/office/powerpoint/2010/main" val="406104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BD38D6B-F435-45D1-A4AD-BE651FCE655A}"/>
              </a:ext>
            </a:extLst>
          </p:cNvPr>
          <p:cNvSpPr txBox="1">
            <a:spLocks/>
          </p:cNvSpPr>
          <p:nvPr/>
        </p:nvSpPr>
        <p:spPr>
          <a:xfrm>
            <a:off x="516607" y="1181633"/>
            <a:ext cx="3725336" cy="2228850"/>
          </a:xfrm>
          <a:prstGeom prst="rect">
            <a:avLst/>
          </a:prstGeom>
        </p:spPr>
        <p:txBody>
          <a:bodyPr vert="horz" lIns="68580" tIns="34290" rIns="68580" bIns="34290" numCol="1" rtlCol="0" anchor="t">
            <a:noAutofit/>
          </a:bodyPr>
          <a:lstStyle>
            <a:lvl1pPr marL="342900" indent="-342900" algn="l" defTabSz="457200" rtl="0" eaLnBrk="1" latinLnBrk="0" hangingPunct="1">
              <a:spcBef>
                <a:spcPct val="20000"/>
              </a:spcBef>
              <a:buClr>
                <a:srgbClr val="F5AA2C"/>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Clr>
                <a:schemeClr val="tx1">
                  <a:lumMod val="50000"/>
                  <a:lumOff val="50000"/>
                </a:schemeClr>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b="1" dirty="0"/>
              <a:t>Name</a:t>
            </a:r>
          </a:p>
          <a:p>
            <a:pPr marL="0">
              <a:spcBef>
                <a:spcPts val="0"/>
              </a:spcBef>
            </a:pPr>
            <a:r>
              <a:rPr lang="en-US" sz="1400" dirty="0"/>
              <a:t>Role</a:t>
            </a:r>
            <a:endParaRPr lang="en-US" dirty="0"/>
          </a:p>
          <a:p>
            <a:pPr marL="0" indent="0">
              <a:spcBef>
                <a:spcPts val="0"/>
              </a:spcBef>
              <a:buNone/>
            </a:pPr>
            <a:endParaRPr lang="en-US" sz="800" b="1" dirty="0"/>
          </a:p>
          <a:p>
            <a:pPr>
              <a:spcBef>
                <a:spcPts val="0"/>
              </a:spcBef>
            </a:pPr>
            <a:endParaRPr lang="en-US" sz="1400" dirty="0"/>
          </a:p>
        </p:txBody>
      </p:sp>
      <p:sp>
        <p:nvSpPr>
          <p:cNvPr id="6" name="Title 1">
            <a:extLst>
              <a:ext uri="{FF2B5EF4-FFF2-40B4-BE49-F238E27FC236}">
                <a16:creationId xmlns:a16="http://schemas.microsoft.com/office/drawing/2014/main" id="{AADA4A74-140A-45EB-8FA0-1C1813E8FDD9}"/>
              </a:ext>
            </a:extLst>
          </p:cNvPr>
          <p:cNvSpPr txBox="1">
            <a:spLocks/>
          </p:cNvSpPr>
          <p:nvPr/>
        </p:nvSpPr>
        <p:spPr>
          <a:xfrm>
            <a:off x="226222" y="226791"/>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Faculty Team</a:t>
            </a:r>
            <a:endParaRPr lang="en-US" sz="1500" b="1" dirty="0">
              <a:solidFill>
                <a:schemeClr val="bg1"/>
              </a:solidFill>
            </a:endParaRPr>
          </a:p>
        </p:txBody>
      </p:sp>
    </p:spTree>
    <p:extLst>
      <p:ext uri="{BB962C8B-B14F-4D97-AF65-F5344CB8AC3E}">
        <p14:creationId xmlns:p14="http://schemas.microsoft.com/office/powerpoint/2010/main" val="93683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610926" y="-53788"/>
            <a:ext cx="8043169"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rPr>
              <a:t>Infection Control Practices Before, During, and After Administering Vaccines</a:t>
            </a:r>
            <a:endParaRPr lang="en-US" sz="1200" b="1" dirty="0">
              <a:solidFill>
                <a:schemeClr val="bg1"/>
              </a:solidFill>
            </a:endParaRPr>
          </a:p>
        </p:txBody>
      </p:sp>
      <p:sp>
        <p:nvSpPr>
          <p:cNvPr id="3" name="Content Placeholder 2">
            <a:extLst>
              <a:ext uri="{FF2B5EF4-FFF2-40B4-BE49-F238E27FC236}">
                <a16:creationId xmlns:a16="http://schemas.microsoft.com/office/drawing/2014/main" id="{74C21D11-6042-4927-BF67-74F511B78CAC}"/>
              </a:ext>
            </a:extLst>
          </p:cNvPr>
          <p:cNvSpPr>
            <a:spLocks noGrp="1"/>
          </p:cNvSpPr>
          <p:nvPr>
            <p:ph idx="1"/>
          </p:nvPr>
        </p:nvSpPr>
        <p:spPr>
          <a:xfrm>
            <a:off x="1435472" y="1918498"/>
            <a:ext cx="6273054" cy="426344"/>
          </a:xfrm>
        </p:spPr>
        <p:txBody>
          <a:bodyPr/>
          <a:lstStyle/>
          <a:p>
            <a:pPr marL="0" indent="0" algn="ctr">
              <a:buNone/>
            </a:pPr>
            <a:endParaRPr lang="en-US" sz="30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buNone/>
            </a:pPr>
            <a:r>
              <a:rPr lang="en-US" sz="3000" b="1" dirty="0">
                <a:latin typeface="+mj-lt"/>
                <a:ea typeface="Calibri" panose="020F0502020204030204" pitchFamily="34" charset="0"/>
                <a:cs typeface="Times New Roman" panose="02020603050405020304" pitchFamily="18" charset="0"/>
              </a:rPr>
              <a:t>(Insert Speaker Photo Here)</a:t>
            </a:r>
          </a:p>
          <a:p>
            <a:pPr marL="0" indent="0" algn="ctr">
              <a:buNone/>
            </a:pPr>
            <a:endParaRPr lang="en-US" sz="30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buNone/>
            </a:pPr>
            <a:endParaRPr lang="en-US" sz="27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buNone/>
            </a:pPr>
            <a:endParaRPr lang="en-US" sz="12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spcBef>
                <a:spcPts val="0"/>
              </a:spcBef>
              <a:buNone/>
            </a:pPr>
            <a:r>
              <a:rPr lang="en-US" sz="1800" b="1" dirty="0">
                <a:ea typeface="Calibri" panose="020F0502020204030204" pitchFamily="34" charset="0"/>
                <a:cs typeface="Times New Roman" panose="02020603050405020304" pitchFamily="18" charset="0"/>
              </a:rPr>
              <a:t>Speaker Name/Credentials</a:t>
            </a:r>
          </a:p>
          <a:p>
            <a:pPr marL="0" indent="0" algn="ctr">
              <a:spcBef>
                <a:spcPts val="0"/>
              </a:spcBef>
              <a:buNone/>
            </a:pPr>
            <a:r>
              <a:rPr lang="en-US" sz="1800" b="1" dirty="0">
                <a:ea typeface="Calibri" panose="020F0502020204030204" pitchFamily="34" charset="0"/>
                <a:cs typeface="Times New Roman" panose="02020603050405020304" pitchFamily="18" charset="0"/>
              </a:rPr>
              <a:t>Date Presented</a:t>
            </a:r>
          </a:p>
          <a:p>
            <a:endParaRPr lang="en-US" sz="2100" dirty="0">
              <a:latin typeface="Alegreya Sans" panose="00000500000000000000" pitchFamily="2" charset="0"/>
            </a:endParaRPr>
          </a:p>
        </p:txBody>
      </p:sp>
    </p:spTree>
    <p:extLst>
      <p:ext uri="{BB962C8B-B14F-4D97-AF65-F5344CB8AC3E}">
        <p14:creationId xmlns:p14="http://schemas.microsoft.com/office/powerpoint/2010/main" val="322319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201385" y="230895"/>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Disclosures</a:t>
            </a:r>
            <a:endParaRPr lang="en-US" sz="1500" b="1" dirty="0">
              <a:solidFill>
                <a:schemeClr val="bg1"/>
              </a:solidFill>
            </a:endParaRPr>
          </a:p>
        </p:txBody>
      </p:sp>
      <p:sp>
        <p:nvSpPr>
          <p:cNvPr id="3" name="Content Placeholder 2">
            <a:extLst>
              <a:ext uri="{FF2B5EF4-FFF2-40B4-BE49-F238E27FC236}">
                <a16:creationId xmlns:a16="http://schemas.microsoft.com/office/drawing/2014/main" id="{74C21D11-6042-4927-BF67-74F511B78CAC}"/>
              </a:ext>
            </a:extLst>
          </p:cNvPr>
          <p:cNvSpPr>
            <a:spLocks noGrp="1"/>
          </p:cNvSpPr>
          <p:nvPr>
            <p:ph idx="1"/>
          </p:nvPr>
        </p:nvSpPr>
        <p:spPr>
          <a:xfrm>
            <a:off x="201385" y="1093422"/>
            <a:ext cx="8666844" cy="3606011"/>
          </a:xfrm>
        </p:spPr>
        <p:txBody>
          <a:bodyPr/>
          <a:lstStyle/>
          <a:p>
            <a:r>
              <a:rPr lang="en-US" sz="2100" dirty="0"/>
              <a:t>I have no relevant financial relationships with the manufacturer(s) of any commercial product(s) and/or provider of commercial services discussed in this CME activity.</a:t>
            </a:r>
          </a:p>
          <a:p>
            <a:endParaRPr lang="en-US" sz="2100" dirty="0"/>
          </a:p>
          <a:p>
            <a:r>
              <a:rPr lang="en-US" sz="2100" dirty="0"/>
              <a:t>I do not intend to discuss an unapproved/investigative use of a commercial product/device in our presentation.</a:t>
            </a:r>
          </a:p>
          <a:p>
            <a:endParaRPr lang="en-US" sz="2100" dirty="0">
              <a:latin typeface="Alegreya Sans" panose="00000500000000000000" pitchFamily="2" charset="0"/>
            </a:endParaRPr>
          </a:p>
        </p:txBody>
      </p:sp>
    </p:spTree>
    <p:extLst>
      <p:ext uri="{BB962C8B-B14F-4D97-AF65-F5344CB8AC3E}">
        <p14:creationId xmlns:p14="http://schemas.microsoft.com/office/powerpoint/2010/main" val="131111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324757" y="230895"/>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Objectives</a:t>
            </a:r>
            <a:endParaRPr lang="en-US" sz="1500" b="1" dirty="0">
              <a:solidFill>
                <a:schemeClr val="bg1"/>
              </a:solidFill>
            </a:endParaRPr>
          </a:p>
        </p:txBody>
      </p:sp>
      <p:sp>
        <p:nvSpPr>
          <p:cNvPr id="3" name="Content Placeholder 2">
            <a:extLst>
              <a:ext uri="{FF2B5EF4-FFF2-40B4-BE49-F238E27FC236}">
                <a16:creationId xmlns:a16="http://schemas.microsoft.com/office/drawing/2014/main" id="{74C21D11-6042-4927-BF67-74F511B78CAC}"/>
              </a:ext>
            </a:extLst>
          </p:cNvPr>
          <p:cNvSpPr>
            <a:spLocks noGrp="1"/>
          </p:cNvSpPr>
          <p:nvPr>
            <p:ph idx="1"/>
          </p:nvPr>
        </p:nvSpPr>
        <p:spPr>
          <a:xfrm>
            <a:off x="324757" y="1093422"/>
            <a:ext cx="8674100" cy="3606011"/>
          </a:xfrm>
        </p:spPr>
        <p:txBody>
          <a:bodyPr/>
          <a:lstStyle/>
          <a:p>
            <a:pPr algn="l" rtl="0" fontAlgn="base">
              <a:buFont typeface="Arial" panose="020B0604020202020204" pitchFamily="34" charset="0"/>
              <a:buChar char="•"/>
            </a:pPr>
            <a:r>
              <a:rPr lang="en-US" sz="2000" b="0" i="0" dirty="0">
                <a:solidFill>
                  <a:srgbClr val="000000"/>
                </a:solidFill>
                <a:effectLst/>
              </a:rPr>
              <a:t>Describe why having safe vaccine administration practices is important in health care settings </a:t>
            </a:r>
          </a:p>
          <a:p>
            <a:pPr algn="l" rtl="0" fontAlgn="base">
              <a:buFont typeface="Arial" panose="020B0604020202020204" pitchFamily="34" charset="0"/>
              <a:buChar char="•"/>
            </a:pPr>
            <a:r>
              <a:rPr lang="en-US" sz="2000" b="0" i="0" dirty="0">
                <a:solidFill>
                  <a:srgbClr val="000000"/>
                </a:solidFill>
                <a:effectLst/>
              </a:rPr>
              <a:t>Share strategies and best practices for safe administration of vaccines </a:t>
            </a:r>
          </a:p>
        </p:txBody>
      </p:sp>
    </p:spTree>
    <p:extLst>
      <p:ext uri="{BB962C8B-B14F-4D97-AF65-F5344CB8AC3E}">
        <p14:creationId xmlns:p14="http://schemas.microsoft.com/office/powerpoint/2010/main" val="366786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6D69-C3D6-E04B-954D-22C437E786FC}"/>
              </a:ext>
            </a:extLst>
          </p:cNvPr>
          <p:cNvSpPr>
            <a:spLocks noGrp="1"/>
          </p:cNvSpPr>
          <p:nvPr>
            <p:ph type="title"/>
          </p:nvPr>
        </p:nvSpPr>
        <p:spPr/>
        <p:txBody>
          <a:bodyPr anchor="ctr">
            <a:normAutofit/>
          </a:bodyPr>
          <a:lstStyle/>
          <a:p>
            <a:r>
              <a:rPr lang="en-US" dirty="0">
                <a:latin typeface="+mj-lt"/>
              </a:rPr>
              <a:t>Culture of Safety</a:t>
            </a:r>
          </a:p>
        </p:txBody>
      </p:sp>
      <p:sp>
        <p:nvSpPr>
          <p:cNvPr id="3" name="Content Placeholder 2">
            <a:extLst>
              <a:ext uri="{FF2B5EF4-FFF2-40B4-BE49-F238E27FC236}">
                <a16:creationId xmlns:a16="http://schemas.microsoft.com/office/drawing/2014/main" id="{123648D9-C00A-9747-A03B-F0ABE7685244}"/>
              </a:ext>
            </a:extLst>
          </p:cNvPr>
          <p:cNvSpPr>
            <a:spLocks noGrp="1"/>
          </p:cNvSpPr>
          <p:nvPr>
            <p:ph sz="half" idx="1"/>
          </p:nvPr>
        </p:nvSpPr>
        <p:spPr/>
        <p:txBody>
          <a:bodyPr vert="horz" lIns="91440" tIns="45720" rIns="91440" bIns="45720" rtlCol="0" anchor="t">
            <a:normAutofit/>
          </a:bodyPr>
          <a:lstStyle/>
          <a:p>
            <a:pPr>
              <a:lnSpc>
                <a:spcPct val="90000"/>
              </a:lnSpc>
            </a:pPr>
            <a:r>
              <a:rPr lang="en-US" sz="1600" dirty="0"/>
              <a:t>Shared commitment of management and employees to ensure the safety of the work environment. </a:t>
            </a:r>
          </a:p>
          <a:p>
            <a:pPr>
              <a:lnSpc>
                <a:spcPct val="90000"/>
              </a:lnSpc>
            </a:pPr>
            <a:endParaRPr lang="en-US" sz="1600" dirty="0"/>
          </a:p>
          <a:p>
            <a:pPr>
              <a:lnSpc>
                <a:spcPct val="90000"/>
              </a:lnSpc>
            </a:pPr>
            <a:r>
              <a:rPr lang="en-US" sz="1600" dirty="0"/>
              <a:t>Permeates all aspects of the work environment.</a:t>
            </a:r>
          </a:p>
          <a:p>
            <a:pPr marL="0" indent="0">
              <a:lnSpc>
                <a:spcPct val="90000"/>
              </a:lnSpc>
              <a:buNone/>
            </a:pPr>
            <a:endParaRPr lang="en-US" sz="1600" dirty="0"/>
          </a:p>
          <a:p>
            <a:pPr>
              <a:lnSpc>
                <a:spcPct val="90000"/>
              </a:lnSpc>
            </a:pPr>
            <a:r>
              <a:rPr lang="en-US" sz="1600" dirty="0"/>
              <a:t>It encourages every individual in an organization to project a level of awareness and accountability for safety. </a:t>
            </a:r>
            <a:endParaRPr lang="en-US" sz="1600" dirty="0">
              <a:ea typeface="Cambria"/>
            </a:endParaRPr>
          </a:p>
        </p:txBody>
      </p:sp>
      <p:pic>
        <p:nvPicPr>
          <p:cNvPr id="5" name="Picture 4" descr="Graphical user interface, text, application&#10;&#10;Description automatically generated">
            <a:extLst>
              <a:ext uri="{FF2B5EF4-FFF2-40B4-BE49-F238E27FC236}">
                <a16:creationId xmlns:a16="http://schemas.microsoft.com/office/drawing/2014/main" id="{6D524373-9780-4F40-9230-F197C3329A80}"/>
              </a:ext>
            </a:extLst>
          </p:cNvPr>
          <p:cNvPicPr>
            <a:picLocks noChangeAspect="1"/>
          </p:cNvPicPr>
          <p:nvPr/>
        </p:nvPicPr>
        <p:blipFill>
          <a:blip r:embed="rId2"/>
          <a:stretch>
            <a:fillRect/>
          </a:stretch>
        </p:blipFill>
        <p:spPr>
          <a:xfrm>
            <a:off x="4957974" y="1645920"/>
            <a:ext cx="3419052" cy="2877008"/>
          </a:xfrm>
          <a:prstGeom prst="rect">
            <a:avLst/>
          </a:prstGeom>
          <a:noFill/>
        </p:spPr>
      </p:pic>
      <p:sp>
        <p:nvSpPr>
          <p:cNvPr id="6" name="TextBox 5">
            <a:extLst>
              <a:ext uri="{FF2B5EF4-FFF2-40B4-BE49-F238E27FC236}">
                <a16:creationId xmlns:a16="http://schemas.microsoft.com/office/drawing/2014/main" id="{390BDEC8-FE3C-EB47-833A-2F394227B485}"/>
              </a:ext>
            </a:extLst>
          </p:cNvPr>
          <p:cNvSpPr txBox="1"/>
          <p:nvPr/>
        </p:nvSpPr>
        <p:spPr>
          <a:xfrm>
            <a:off x="1681374" y="4754935"/>
            <a:ext cx="3990764" cy="261610"/>
          </a:xfrm>
          <a:prstGeom prst="rect">
            <a:avLst/>
          </a:prstGeom>
          <a:noFill/>
        </p:spPr>
        <p:txBody>
          <a:bodyPr wrap="square" lIns="91440" tIns="45720" rIns="91440" bIns="45720" rtlCol="0" anchor="t">
            <a:spAutoFit/>
          </a:bodyPr>
          <a:lstStyle/>
          <a:p>
            <a:r>
              <a:rPr lang="en-US" sz="1100" dirty="0"/>
              <a:t>https://www.cdc.gov/sharpssafety/pdf/sharpsworkbook_2008.pdf</a:t>
            </a:r>
          </a:p>
        </p:txBody>
      </p:sp>
    </p:spTree>
    <p:extLst>
      <p:ext uri="{BB962C8B-B14F-4D97-AF65-F5344CB8AC3E}">
        <p14:creationId xmlns:p14="http://schemas.microsoft.com/office/powerpoint/2010/main" val="313583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9156-05C8-5642-BEC8-25456239480B}"/>
              </a:ext>
            </a:extLst>
          </p:cNvPr>
          <p:cNvSpPr>
            <a:spLocks noGrp="1"/>
          </p:cNvSpPr>
          <p:nvPr>
            <p:ph type="title"/>
          </p:nvPr>
        </p:nvSpPr>
        <p:spPr/>
        <p:txBody>
          <a:bodyPr anchor="ctr">
            <a:normAutofit/>
          </a:bodyPr>
          <a:lstStyle/>
          <a:p>
            <a:r>
              <a:rPr lang="en-US" dirty="0">
                <a:latin typeface="+mj-lt"/>
              </a:rPr>
              <a:t>Injection Safety</a:t>
            </a:r>
          </a:p>
        </p:txBody>
      </p:sp>
      <p:graphicFrame>
        <p:nvGraphicFramePr>
          <p:cNvPr id="6" name="Content Placeholder 2">
            <a:extLst>
              <a:ext uri="{FF2B5EF4-FFF2-40B4-BE49-F238E27FC236}">
                <a16:creationId xmlns:a16="http://schemas.microsoft.com/office/drawing/2014/main" id="{F894354F-534D-4E16-9C80-1D2502738C6F}"/>
              </a:ext>
            </a:extLst>
          </p:cNvPr>
          <p:cNvGraphicFramePr>
            <a:graphicFrameLocks noGrp="1"/>
          </p:cNvGraphicFramePr>
          <p:nvPr>
            <p:ph idx="1"/>
            <p:extLst>
              <p:ext uri="{D42A27DB-BD31-4B8C-83A1-F6EECF244321}">
                <p14:modId xmlns:p14="http://schemas.microsoft.com/office/powerpoint/2010/main" val="4119755593"/>
              </p:ext>
            </p:extLst>
          </p:nvPr>
        </p:nvGraphicFramePr>
        <p:xfrm>
          <a:off x="255639" y="1650190"/>
          <a:ext cx="8652387" cy="285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13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BB4F15-EC78-4C01-9DD9-C9899A18504D}"/>
              </a:ext>
            </a:extLst>
          </p:cNvPr>
          <p:cNvSpPr txBox="1">
            <a:spLocks/>
          </p:cNvSpPr>
          <p:nvPr/>
        </p:nvSpPr>
        <p:spPr>
          <a:xfrm>
            <a:off x="295010" y="243819"/>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chemeClr val="bg1"/>
                </a:solidFill>
              </a:rPr>
              <a:t>Definitions</a:t>
            </a:r>
          </a:p>
        </p:txBody>
      </p:sp>
      <p:graphicFrame>
        <p:nvGraphicFramePr>
          <p:cNvPr id="5" name="Table 2">
            <a:extLst>
              <a:ext uri="{FF2B5EF4-FFF2-40B4-BE49-F238E27FC236}">
                <a16:creationId xmlns:a16="http://schemas.microsoft.com/office/drawing/2014/main" id="{3DB59C40-6DCD-034A-9555-808727DCB84C}"/>
              </a:ext>
            </a:extLst>
          </p:cNvPr>
          <p:cNvGraphicFramePr>
            <a:graphicFrameLocks noGrp="1"/>
          </p:cNvGraphicFramePr>
          <p:nvPr>
            <p:extLst>
              <p:ext uri="{D42A27DB-BD31-4B8C-83A1-F6EECF244321}">
                <p14:modId xmlns:p14="http://schemas.microsoft.com/office/powerpoint/2010/main" val="2041386352"/>
              </p:ext>
            </p:extLst>
          </p:nvPr>
        </p:nvGraphicFramePr>
        <p:xfrm>
          <a:off x="420716" y="1028721"/>
          <a:ext cx="8302568" cy="4108704"/>
        </p:xfrm>
        <a:graphic>
          <a:graphicData uri="http://schemas.openxmlformats.org/drawingml/2006/table">
            <a:tbl>
              <a:tblPr firstRow="1" bandRow="1">
                <a:tableStyleId>{5C22544A-7EE6-4342-B048-85BDC9FD1C3A}</a:tableStyleId>
              </a:tblPr>
              <a:tblGrid>
                <a:gridCol w="2087377">
                  <a:extLst>
                    <a:ext uri="{9D8B030D-6E8A-4147-A177-3AD203B41FA5}">
                      <a16:colId xmlns:a16="http://schemas.microsoft.com/office/drawing/2014/main" val="3130438248"/>
                    </a:ext>
                  </a:extLst>
                </a:gridCol>
                <a:gridCol w="6215191">
                  <a:extLst>
                    <a:ext uri="{9D8B030D-6E8A-4147-A177-3AD203B41FA5}">
                      <a16:colId xmlns:a16="http://schemas.microsoft.com/office/drawing/2014/main" val="3658979493"/>
                    </a:ext>
                  </a:extLst>
                </a:gridCol>
              </a:tblGrid>
              <a:tr h="2734221">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chemeClr val="tx2"/>
                          </a:solidFill>
                          <a:latin typeface="+mn-lt"/>
                          <a:cs typeface="Calibri bold"/>
                        </a:rPr>
                        <a:t>Single-dose vials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2800" b="1" dirty="0">
                        <a:solidFill>
                          <a:schemeClr val="tx2"/>
                        </a:solidFill>
                        <a:latin typeface="+mn-lt"/>
                        <a:cs typeface="Calibri bold"/>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chemeClr val="tx2"/>
                          </a:solidFill>
                          <a:latin typeface="+mn-lt"/>
                          <a:cs typeface="Calibri bold"/>
                        </a:rPr>
                        <a:t>Multi-dose</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chemeClr val="tx2"/>
                          </a:solidFill>
                          <a:latin typeface="+mn-lt"/>
                          <a:cs typeface="Calibri bold"/>
                        </a:rPr>
                        <a:t>vials</a:t>
                      </a: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rtl="0" eaLnBrk="1" fontAlgn="auto" latinLnBrk="0" hangingPunct="1">
                        <a:lnSpc>
                          <a:spcPct val="90000"/>
                        </a:lnSpc>
                        <a:spcBef>
                          <a:spcPts val="600"/>
                        </a:spcBef>
                        <a:spcAft>
                          <a:spcPts val="600"/>
                        </a:spcAft>
                        <a:buClrTx/>
                        <a:buSzTx/>
                        <a:buFontTx/>
                        <a:buNone/>
                      </a:pPr>
                      <a:r>
                        <a:rPr lang="en-US" sz="1800" b="0" i="0" kern="1200" dirty="0">
                          <a:solidFill>
                            <a:schemeClr val="tx1"/>
                          </a:solidFill>
                          <a:effectLst/>
                          <a:latin typeface="+mn-lt"/>
                          <a:ea typeface="+mn-ea"/>
                          <a:cs typeface="+mn-cs"/>
                        </a:rPr>
                        <a:t>A single-dose or single-use vial is a vial of liquid medication intended for injection or infusion that is meant for use in a </a:t>
                      </a:r>
                      <a:r>
                        <a:rPr lang="en-US" sz="1800" b="1" i="0" u="none" kern="1200" dirty="0">
                          <a:solidFill>
                            <a:schemeClr val="tx1"/>
                          </a:solidFill>
                          <a:effectLst/>
                          <a:latin typeface="+mn-lt"/>
                          <a:ea typeface="+mn-ea"/>
                          <a:cs typeface="+mn-cs"/>
                        </a:rPr>
                        <a:t>single patient for a single case</a:t>
                      </a:r>
                      <a:r>
                        <a:rPr lang="en-US" sz="1800" b="1" i="0" kern="1200" dirty="0">
                          <a:solidFill>
                            <a:schemeClr val="tx1"/>
                          </a:solidFill>
                          <a:effectLst/>
                          <a:latin typeface="+mn-lt"/>
                          <a:ea typeface="+mn-ea"/>
                          <a:cs typeface="+mn-cs"/>
                        </a:rPr>
                        <a:t>, procedure, injection</a:t>
                      </a:r>
                      <a:r>
                        <a:rPr lang="en-US" sz="1800" b="0" i="0" kern="1200" dirty="0">
                          <a:solidFill>
                            <a:schemeClr val="tx1"/>
                          </a:solidFill>
                          <a:effectLst/>
                          <a:latin typeface="+mn-lt"/>
                          <a:ea typeface="+mn-ea"/>
                          <a:cs typeface="+mn-cs"/>
                        </a:rPr>
                        <a:t>. </a:t>
                      </a:r>
                    </a:p>
                    <a:p>
                      <a:pPr marL="0" marR="0" lvl="0" indent="-457200" algn="l" defTabSz="914400" rtl="0" eaLnBrk="1" fontAlgn="auto" latinLnBrk="0" hangingPunct="1">
                        <a:lnSpc>
                          <a:spcPct val="90000"/>
                        </a:lnSpc>
                        <a:spcBef>
                          <a:spcPts val="600"/>
                        </a:spcBef>
                        <a:spcAft>
                          <a:spcPts val="60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457200" algn="l" rtl="0" eaLnBrk="1" fontAlgn="auto" latinLnBrk="0" hangingPunct="1">
                        <a:lnSpc>
                          <a:spcPct val="90000"/>
                        </a:lnSpc>
                        <a:spcBef>
                          <a:spcPts val="600"/>
                        </a:spcBef>
                        <a:spcAft>
                          <a:spcPts val="600"/>
                        </a:spcAft>
                        <a:buClrTx/>
                        <a:buSzTx/>
                        <a:buFontTx/>
                        <a:buNone/>
                      </a:pPr>
                      <a:r>
                        <a:rPr kumimoji="0" lang="en-US" sz="1800" b="0" i="0" u="none" strike="noStrike" kern="1200" cap="none" spc="0" normalizeH="0" baseline="0" noProof="0" dirty="0">
                          <a:ln>
                            <a:noFill/>
                          </a:ln>
                          <a:solidFill>
                            <a:schemeClr val="tx1"/>
                          </a:solidFill>
                          <a:effectLst/>
                          <a:uLnTx/>
                          <a:uFillTx/>
                          <a:latin typeface="+mn-lt"/>
                          <a:ea typeface="+mn-ea"/>
                          <a:cs typeface="+mn-cs"/>
                        </a:rPr>
                        <a:t>A multi-dose vial is a vial of liquid medication intended for injection or infusion that contains </a:t>
                      </a:r>
                      <a:r>
                        <a:rPr kumimoji="0" lang="en-US" sz="1800" b="1" i="0" u="none" strike="noStrike" kern="1200" cap="none" spc="0" normalizeH="0" baseline="0" noProof="0" dirty="0">
                          <a:ln>
                            <a:noFill/>
                          </a:ln>
                          <a:solidFill>
                            <a:schemeClr val="tx1"/>
                          </a:solidFill>
                          <a:effectLst/>
                          <a:uLnTx/>
                          <a:uFillTx/>
                          <a:latin typeface="+mn-lt"/>
                          <a:ea typeface="+mn-ea"/>
                          <a:cs typeface="+mn-cs"/>
                        </a:rPr>
                        <a:t>more than one dose of medication</a:t>
                      </a:r>
                      <a:r>
                        <a:rPr kumimoji="0" lang="en-US" sz="1800" b="0" i="0" u="none" strike="noStrike" kern="1200" cap="none" spc="0" normalizeH="0" baseline="0" noProof="0" dirty="0">
                          <a:ln>
                            <a:noFill/>
                          </a:ln>
                          <a:solidFill>
                            <a:schemeClr val="tx1"/>
                          </a:solidFill>
                          <a:effectLst/>
                          <a:uLnTx/>
                          <a:uFillTx/>
                          <a:latin typeface="+mn-lt"/>
                          <a:ea typeface="+mn-ea"/>
                          <a:cs typeface="+mn-cs"/>
                        </a:rPr>
                        <a:t>.</a:t>
                      </a:r>
                      <a:r>
                        <a:rPr lang="en-US" sz="1800" b="0" i="0" u="none" strike="noStrike" kern="1200" cap="none" spc="0" normalizeH="0" baseline="0" noProof="0" dirty="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457200" algn="l" defTabSz="914400" rtl="0" eaLnBrk="1" fontAlgn="auto" latinLnBrk="0" hangingPunct="1">
                        <a:lnSpc>
                          <a:spcPct val="90000"/>
                        </a:lnSpc>
                        <a:spcBef>
                          <a:spcPts val="600"/>
                        </a:spcBef>
                        <a:spcAft>
                          <a:spcPts val="600"/>
                        </a:spcAft>
                        <a:buClrTx/>
                        <a:buSzTx/>
                        <a:buFontTx/>
                        <a:buNone/>
                        <a:tabLst/>
                        <a:defRPr/>
                      </a:pPr>
                      <a:endParaRPr lang="en-US" sz="1800" dirty="0">
                        <a:solidFill>
                          <a:schemeClr val="tx1"/>
                        </a:solidFill>
                        <a:latin typeface="+mn-lt"/>
                      </a:endParaRPr>
                    </a:p>
                    <a:p>
                      <a:pPr marL="0" marR="0" lvl="0" indent="-457200" algn="l" defTabSz="914400" rtl="0" eaLnBrk="1" fontAlgn="auto" latinLnBrk="0" hangingPunct="1">
                        <a:lnSpc>
                          <a:spcPct val="9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Multi-dose and single-dose vials are labeled as such by the manufacturer.</a:t>
                      </a:r>
                      <a:endParaRPr lang="en-US" sz="1800" b="1" kern="1200" dirty="0">
                        <a:solidFill>
                          <a:schemeClr val="tx1"/>
                        </a:solidFill>
                        <a:latin typeface="+mn-lt"/>
                        <a:ea typeface="+mn-ea"/>
                        <a:cs typeface="+mn-cs"/>
                      </a:endParaRPr>
                    </a:p>
                    <a:p>
                      <a:pPr marL="0" marR="0" lvl="0" indent="-457200" algn="l" defTabSz="914400" rtl="0" eaLnBrk="1" fontAlgn="auto" latinLnBrk="0" hangingPunct="1">
                        <a:lnSpc>
                          <a:spcPct val="90000"/>
                        </a:lnSpc>
                        <a:spcBef>
                          <a:spcPts val="600"/>
                        </a:spcBef>
                        <a:spcAft>
                          <a:spcPts val="600"/>
                        </a:spcAft>
                        <a:buClrTx/>
                        <a:buSzTx/>
                        <a:buFontTx/>
                        <a:buNone/>
                        <a:tabLst/>
                        <a:defRPr/>
                      </a:pPr>
                      <a:endParaRPr lang="en-US" sz="2400" dirty="0">
                        <a:solidFill>
                          <a:schemeClr val="tx2"/>
                        </a:solidFill>
                        <a:latin typeface="+mn-lt"/>
                      </a:endParaRP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997605"/>
                  </a:ext>
                </a:extLst>
              </a:tr>
            </a:tbl>
          </a:graphicData>
        </a:graphic>
      </p:graphicFrame>
    </p:spTree>
    <p:extLst>
      <p:ext uri="{BB962C8B-B14F-4D97-AF65-F5344CB8AC3E}">
        <p14:creationId xmlns:p14="http://schemas.microsoft.com/office/powerpoint/2010/main" val="2680067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3">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0E74822-A922-46E1-8E68-EBDE606042AE}" vid="{5B308CA4-80A1-4024-B2CA-F75BFEFFCC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c580ca-7f15-46fe-b81c-1e92ccd677a4">AFNRMUUAYW43-389355418-12</_dlc_DocId>
    <_dlc_DocIdUrl xmlns="7bc580ca-7f15-46fe-b81c-1e92ccd677a4">
      <Url>https://collaborate.aap.org/Project-Firstline/AAP-Chapters/_layouts/15/DocIdRedir.aspx?ID=AFNRMUUAYW43-389355418-12</Url>
      <Description>AFNRMUUAYW43-389355418-12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D6E19DE2B763442B9278485CC302055" ma:contentTypeVersion="0" ma:contentTypeDescription="Create a new document." ma:contentTypeScope="" ma:versionID="81a62f811bda10a371b6baf9d30733c4">
  <xsd:schema xmlns:xsd="http://www.w3.org/2001/XMLSchema" xmlns:xs="http://www.w3.org/2001/XMLSchema" xmlns:p="http://schemas.microsoft.com/office/2006/metadata/properties" xmlns:ns2="7bc580ca-7f15-46fe-b81c-1e92ccd677a4" targetNamespace="http://schemas.microsoft.com/office/2006/metadata/properties" ma:root="true" ma:fieldsID="0f206cf496f69dc11d89337ec1400423" ns2:_="">
    <xsd:import namespace="7bc580ca-7f15-46fe-b81c-1e92ccd677a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580ca-7f15-46fe-b81c-1e92ccd677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89459-8F68-4E0B-925A-9B9AD8B26B82}">
  <ds:schemaRefs>
    <ds:schemaRef ds:uri="http://schemas.microsoft.com/office/2006/metadata/properties"/>
    <ds:schemaRef ds:uri="http://schemas.microsoft.com/office/infopath/2007/PartnerControls"/>
    <ds:schemaRef ds:uri="7bc580ca-7f15-46fe-b81c-1e92ccd677a4"/>
  </ds:schemaRefs>
</ds:datastoreItem>
</file>

<file path=customXml/itemProps2.xml><?xml version="1.0" encoding="utf-8"?>
<ds:datastoreItem xmlns:ds="http://schemas.openxmlformats.org/officeDocument/2006/customXml" ds:itemID="{6FF67196-93D4-4BC1-943E-3D1BFFA817B0}">
  <ds:schemaRefs>
    <ds:schemaRef ds:uri="http://schemas.microsoft.com/sharepoint/v3/contenttype/forms"/>
  </ds:schemaRefs>
</ds:datastoreItem>
</file>

<file path=customXml/itemProps3.xml><?xml version="1.0" encoding="utf-8"?>
<ds:datastoreItem xmlns:ds="http://schemas.openxmlformats.org/officeDocument/2006/customXml" ds:itemID="{F4F3B0F4-FBFE-4D19-A07D-EEAB10BEE7AD}">
  <ds:schemaRefs>
    <ds:schemaRef ds:uri="http://schemas.microsoft.com/sharepoint/events"/>
  </ds:schemaRefs>
</ds:datastoreItem>
</file>

<file path=customXml/itemProps4.xml><?xml version="1.0" encoding="utf-8"?>
<ds:datastoreItem xmlns:ds="http://schemas.openxmlformats.org/officeDocument/2006/customXml" ds:itemID="{F80021BF-6A26-4D1E-8A42-563DB0699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580ca-7f15-46fe-b81c-1e92ccd67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AAP_slides_final_widescreen</Template>
  <TotalTime>11</TotalTime>
  <Words>1306</Words>
  <Application>Microsoft Office PowerPoint</Application>
  <PresentationFormat>On-screen Show (16:9)</PresentationFormat>
  <Paragraphs>151</Paragraphs>
  <Slides>25</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Alegreya Sans</vt:lpstr>
      <vt:lpstr>Arial</vt:lpstr>
      <vt:lpstr>Avenir LT Std 45 Book</vt:lpstr>
      <vt:lpstr>Avenir LT Std 65 Medium</vt:lpstr>
      <vt:lpstr>Calibri</vt:lpstr>
      <vt:lpstr>Cambria</vt:lpstr>
      <vt:lpstr>Century Gothic</vt:lpstr>
      <vt:lpstr>Courier New</vt:lpstr>
      <vt:lpstr>Georgia</vt:lpstr>
      <vt:lpstr>Lucida Grande</vt:lpstr>
      <vt:lpstr>Wingdings</vt:lpstr>
      <vt:lpstr>AAP_slides_final_widescreen</vt:lpstr>
      <vt:lpstr>AAP_slides_final_widescreen</vt:lpstr>
      <vt:lpstr>13780_PFL_PPT_template_Avenir_2-26-21_DRAFT</vt:lpstr>
      <vt:lpstr>AAP Infection Prevention and Control ECHO</vt:lpstr>
      <vt:lpstr>PowerPoint Presentation</vt:lpstr>
      <vt:lpstr>PowerPoint Presentation</vt:lpstr>
      <vt:lpstr>PowerPoint Presentation</vt:lpstr>
      <vt:lpstr>PowerPoint Presentation</vt:lpstr>
      <vt:lpstr>PowerPoint Presentation</vt:lpstr>
      <vt:lpstr>Culture of Safety</vt:lpstr>
      <vt:lpstr>Injection Safety</vt:lpstr>
      <vt:lpstr>PowerPoint Presentation</vt:lpstr>
      <vt:lpstr>PowerPoint Presentation</vt:lpstr>
      <vt:lpstr>How to Safely Use a Multi-Dose Vial</vt:lpstr>
      <vt:lpstr>How to Safely Use a Multi-Dose Vial</vt:lpstr>
      <vt:lpstr>How to Safely Use a Multi-Dose Vial</vt:lpstr>
      <vt:lpstr>How to Safely Use a Multi-Dose Vial</vt:lpstr>
      <vt:lpstr>Contaminated Vaccines CANNOT Be Used</vt:lpstr>
      <vt:lpstr>Dispose of Used sharps safely </vt:lpstr>
      <vt:lpstr>Needlestick injuries</vt:lpstr>
      <vt:lpstr>One Needle, One Syringe, Only One Time</vt:lpstr>
      <vt:lpstr>PowerPoint Presentation</vt:lpstr>
      <vt:lpstr>PowerPoint Presentation</vt:lpstr>
      <vt:lpstr>Prepare the Vial</vt:lpstr>
      <vt:lpstr>Check the Vial</vt:lpstr>
      <vt:lpstr>Disinfect the top of the vial</vt:lpstr>
      <vt:lpstr>Access the Vial</vt:lpstr>
      <vt:lpstr>Vaccine in the vial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Slides Final Widescreen</dc:title>
  <dc:creator>Garcia, Marcos</dc:creator>
  <cp:lastModifiedBy>Dale Knutsen</cp:lastModifiedBy>
  <cp:revision>17</cp:revision>
  <cp:lastPrinted>2015-11-30T20:24:38Z</cp:lastPrinted>
  <dcterms:created xsi:type="dcterms:W3CDTF">2018-03-14T20:09:41Z</dcterms:created>
  <dcterms:modified xsi:type="dcterms:W3CDTF">2022-06-10T01:51:39Z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0x010100FD6E19DE2B763442B9278485CC302055</vt:lpwstr>
  </property>
  <property fmtid="{D5CDD505-2E9C-101B-9397-08002B2CF9AE}" pid="3" name="_ExtendedDescription">
    <vt:lpwstr/>
  </property>
  <property fmtid="{D5CDD505-2E9C-101B-9397-08002B2CF9AE}" pid="4" name="Institution">
    <vt:lpwstr>;#AAP;#</vt:lpwstr>
  </property>
  <property fmtid="{D5CDD505-2E9C-101B-9397-08002B2CF9AE}" pid="5" name="Keyword">
    <vt:lpwstr>;#IPC;#</vt:lpwstr>
  </property>
  <property fmtid="{D5CDD505-2E9C-101B-9397-08002B2CF9AE}" pid="6" name="TypeofColumn">
    <vt:lpwstr>AAP Lead</vt:lpwstr>
  </property>
  <property fmtid="{D5CDD505-2E9C-101B-9397-08002B2CF9AE}" pid="7" name="Project Status">
    <vt:lpwstr>Final</vt:lpwstr>
  </property>
  <property fmtid="{D5CDD505-2E9C-101B-9397-08002B2CF9AE}" pid="8" name="Project Year">
    <vt:lpwstr>2020</vt:lpwstr>
  </property>
  <property fmtid="{D5CDD505-2E9C-101B-9397-08002B2CF9AE}" pid="9" name="Project Type">
    <vt:lpwstr>;#Curriculum;#</vt:lpwstr>
  </property>
  <property fmtid="{D5CDD505-2E9C-101B-9397-08002B2CF9AE}" pid="10" name="Details">
    <vt:lpwstr>ECHO Session</vt:lpwstr>
  </property>
  <property fmtid="{D5CDD505-2E9C-101B-9397-08002B2CF9AE}" pid="11" name="_dlc_DocIdItemGuid">
    <vt:lpwstr>1a234e15-1091-46d7-9c85-20d61c17958a</vt:lpwstr>
  </property>
</Properties>
</file>